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5" r:id="rId22"/>
    <p:sldId id="286" r:id="rId23"/>
    <p:sldId id="284" r:id="rId24"/>
    <p:sldId id="279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20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A6A31-6671-4550-BF9F-8F613D61FB16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6B064-D694-4E05-8C69-FA9889656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4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6B064-D694-4E05-8C69-FA988965697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9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CEE9-33AC-402A-A5B2-9C4A00E5ED14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6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3369-0955-4826-8C64-AA639BB751A9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6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3359-555D-4205-8C99-C7135FC4906D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6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9761-F201-4B4F-8F1C-459E632AA993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3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8BC9-DDDA-42FE-9EA3-0D18FEFA8EDA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2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1F65-B575-4C0B-8899-66063CBAE7D6}" type="datetime1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9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0182-BDF0-4A2B-A96C-9EB2FD62EAD0}" type="datetime1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6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5894-A3A7-4BC1-8A77-E279BA6EBAF9}" type="datetime1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7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2A54-36BD-4631-A1CB-7D7326F66858}" type="datetime1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A152-86F2-4549-B1BD-303CFE5FD73B}" type="datetime1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FB90-0C40-4D84-8C44-B04872E23D10}" type="datetime1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E0C5-B8D9-416E-86A2-A65F66C7881D}" type="datetime1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057B-560A-481E-8790-458D1FE18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352928" cy="216024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про відрядження до </a:t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Вищої Банківської Школи </a:t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(м. Вроцлав, Польща)</a:t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делегації Національного гірничого університет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у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488832" cy="1224136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Склад делегації: </a:t>
            </a:r>
            <a:endParaRPr lang="uk-UA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uk-UA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Хозяйкіна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Іванова Г.П.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4509120"/>
            <a:ext cx="748883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1072" y="4911551"/>
            <a:ext cx="7813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ознайомлення з організацією навчального процесу і сучасними методиками проведення лекційних і практичних занять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4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Додаткова (допоміжна) інформація</a:t>
            </a:r>
            <a:b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студентів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60652" cy="4756794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730288" y="2513990"/>
            <a:ext cx="923934" cy="288032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705948" y="2802022"/>
            <a:ext cx="948274" cy="288032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473340"/>
            <a:ext cx="3944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 щодо всіх деканатів вузу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5431" y="2822792"/>
            <a:ext cx="247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Стипендії та знижки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8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Додаткова (допоміжна) 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b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студентів </a:t>
            </a:r>
            <a:r>
              <a:rPr lang="uk-UA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Biuro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Karier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50084" cy="4525963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839754" y="3090054"/>
            <a:ext cx="1067950" cy="288032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10" y="2449240"/>
            <a:ext cx="51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190694"/>
            <a:ext cx="3240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Проекти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Офісу </a:t>
            </a:r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Кар’єр </a:t>
            </a:r>
            <a:endParaRPr lang="uk-UA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Ярмарки вакансій</a:t>
            </a:r>
          </a:p>
          <a:p>
            <a:r>
              <a:rPr lang="uk-UA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Допоміжні заході в пошуку праці*</a:t>
            </a:r>
            <a:endParaRPr lang="uk-UA" sz="15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Консультації по питанням кар’єри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Навчальні курси, майстер-класи</a:t>
            </a: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3129330" y="1885010"/>
            <a:ext cx="3279722" cy="1904030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410" y="6093296"/>
            <a:ext cx="85315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*Надається можливість </a:t>
            </a:r>
            <a:r>
              <a:rPr lang="uk-UA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заповнити </a:t>
            </a:r>
            <a:r>
              <a:rPr lang="uk-UA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Резюме (</a:t>
            </a:r>
            <a:r>
              <a:rPr lang="uk-UA" sz="1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та отримати інформацію щодо пропозицій </a:t>
            </a:r>
            <a:r>
              <a:rPr lang="uk-UA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роботи, практик та стажувань, а також </a:t>
            </a:r>
            <a:r>
              <a:rPr lang="uk-UA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роботодавців, які відібрали твою кандидатуру</a:t>
            </a:r>
            <a:endParaRPr lang="ru-RU" sz="1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8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" y="1124745"/>
            <a:ext cx="8793226" cy="4943776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839754" y="3090054"/>
            <a:ext cx="1067950" cy="288032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1382" y="3090054"/>
            <a:ext cx="4744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Інші відділи щодо обслуговування студентів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Навчальне середовище на платформі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50084" cy="4525963"/>
          </a:xfrm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2063498" y="1800537"/>
            <a:ext cx="852318" cy="315620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6572810" y="2636912"/>
            <a:ext cx="1584176" cy="548476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2321292"/>
            <a:ext cx="311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Найближча майбутня подія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524328" y="1613991"/>
            <a:ext cx="1409332" cy="808920"/>
            <a:chOff x="7452320" y="1916832"/>
            <a:chExt cx="1409332" cy="808920"/>
          </a:xfrm>
        </p:grpSpPr>
        <p:sp>
          <p:nvSpPr>
            <p:cNvPr id="10" name="Блок-схема: память с посл. доступом 9"/>
            <p:cNvSpPr/>
            <p:nvPr/>
          </p:nvSpPr>
          <p:spPr>
            <a:xfrm>
              <a:off x="7452320" y="1916832"/>
              <a:ext cx="1409332" cy="808920"/>
            </a:xfrm>
            <a:prstGeom prst="flowChartMagneticTap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344" y="2090459"/>
              <a:ext cx="9361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Ім'я студента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 щодо дисципліни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4" y="1484785"/>
            <a:ext cx="8460652" cy="4756794"/>
          </a:xfrm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467544" y="4090051"/>
            <a:ext cx="1224136" cy="548476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256038"/>
            <a:ext cx="374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Звернення викладача до студентів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431019" y="1916832"/>
            <a:ext cx="1409332" cy="808920"/>
            <a:chOff x="7452320" y="1916832"/>
            <a:chExt cx="1409332" cy="808920"/>
          </a:xfrm>
        </p:grpSpPr>
        <p:sp>
          <p:nvSpPr>
            <p:cNvPr id="5" name="Блок-схема: память с посл. доступом 4"/>
            <p:cNvSpPr/>
            <p:nvPr/>
          </p:nvSpPr>
          <p:spPr>
            <a:xfrm>
              <a:off x="7452320" y="1916832"/>
              <a:ext cx="1409332" cy="808920"/>
            </a:xfrm>
            <a:prstGeom prst="flowChartMagneticTap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8344" y="2090459"/>
              <a:ext cx="9361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Ім'я студента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14</a:t>
            </a:fld>
            <a:endParaRPr lang="ru-RU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755576" y="5229200"/>
            <a:ext cx="936104" cy="548476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4800" y="5607854"/>
            <a:ext cx="383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Посилання на навчальні матеріали</a:t>
            </a:r>
            <a:endParaRPr lang="uk-UA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4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Матеріали для студентів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4410"/>
            <a:ext cx="8827434" cy="4963010"/>
          </a:xfrm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481888" y="3865915"/>
            <a:ext cx="2624934" cy="1904030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3552501"/>
            <a:ext cx="38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Завдання і матеріали від викладача</a:t>
            </a: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481888" y="3482768"/>
            <a:ext cx="2061998" cy="666312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524328" y="1916832"/>
            <a:ext cx="1512168" cy="952936"/>
            <a:chOff x="7452320" y="1916832"/>
            <a:chExt cx="1409332" cy="808920"/>
          </a:xfrm>
        </p:grpSpPr>
        <p:sp>
          <p:nvSpPr>
            <p:cNvPr id="11" name="Блок-схема: память с посл. доступом 10"/>
            <p:cNvSpPr/>
            <p:nvPr/>
          </p:nvSpPr>
          <p:spPr>
            <a:xfrm>
              <a:off x="7452320" y="1916832"/>
              <a:ext cx="1409332" cy="808920"/>
            </a:xfrm>
            <a:prstGeom prst="flowChartMagneticTap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8344" y="2090459"/>
              <a:ext cx="9361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Ім'я студента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12887" y="2663456"/>
            <a:ext cx="2034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Зворотній зв'язок</a:t>
            </a:r>
            <a:endParaRPr lang="uk-UA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391587" y="2484312"/>
            <a:ext cx="1121300" cy="548476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4355" y="3000522"/>
            <a:ext cx="1226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Форум новин</a:t>
            </a:r>
            <a:endParaRPr lang="uk-UA" sz="1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46755" y="3244724"/>
            <a:ext cx="1200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Форум (чат)</a:t>
            </a:r>
            <a:endParaRPr lang="uk-UA" sz="1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 щодо індивідуального домашнього завдання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3" y="1245981"/>
            <a:ext cx="8460652" cy="4756794"/>
          </a:xfrm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251520" y="3068960"/>
            <a:ext cx="1121300" cy="548476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2301" y="4587687"/>
            <a:ext cx="4104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Описання та вимоги до виконання індивідуальної </a:t>
            </a:r>
          </a:p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домашньої роботи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251520" y="5517232"/>
            <a:ext cx="1121300" cy="548476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1525" y="5500449"/>
            <a:ext cx="225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Корисна інформація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524328" y="1844824"/>
            <a:ext cx="1409332" cy="808920"/>
            <a:chOff x="7452320" y="1916832"/>
            <a:chExt cx="1409332" cy="808920"/>
          </a:xfrm>
        </p:grpSpPr>
        <p:sp>
          <p:nvSpPr>
            <p:cNvPr id="11" name="Блок-схема: память с посл. доступом 10"/>
            <p:cNvSpPr/>
            <p:nvPr/>
          </p:nvSpPr>
          <p:spPr>
            <a:xfrm>
              <a:off x="7452320" y="1916832"/>
              <a:ext cx="1409332" cy="808920"/>
            </a:xfrm>
            <a:prstGeom prst="flowChartMagneticTap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8344" y="2090459"/>
              <a:ext cx="9361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Ім'я студента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7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 щодо оцінювання </a:t>
            </a:r>
            <a:b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домашньої роботи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" y="1534447"/>
            <a:ext cx="8716806" cy="4900810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220692" y="2348880"/>
            <a:ext cx="1182956" cy="548476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0076" y="2661413"/>
            <a:ext cx="5486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Електронна форма індивідуального </a:t>
            </a:r>
          </a:p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домашнього завдання тільки для </a:t>
            </a:r>
            <a:r>
              <a:rPr lang="uk-UA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платформи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Об'єм д/з;</a:t>
            </a:r>
          </a:p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Максимальна оцінка;</a:t>
            </a:r>
          </a:p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Критерії оцінювання: зміст і форма (макет);</a:t>
            </a:r>
          </a:p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Термін захисту д/з;</a:t>
            </a:r>
          </a:p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Контакт з викладачем.</a:t>
            </a:r>
            <a:endParaRPr lang="uk-UA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596336" y="1944420"/>
            <a:ext cx="1409332" cy="808920"/>
            <a:chOff x="7452320" y="1916832"/>
            <a:chExt cx="1409332" cy="808920"/>
          </a:xfrm>
        </p:grpSpPr>
        <p:sp>
          <p:nvSpPr>
            <p:cNvPr id="9" name="Блок-схема: память с посл. доступом 8"/>
            <p:cNvSpPr/>
            <p:nvPr/>
          </p:nvSpPr>
          <p:spPr>
            <a:xfrm>
              <a:off x="7452320" y="1916832"/>
              <a:ext cx="1409332" cy="808920"/>
            </a:xfrm>
            <a:prstGeom prst="flowChartMagneticTap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8344" y="2090459"/>
              <a:ext cx="9361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Ім'я студента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80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 щодо статусу індивідуального домашнього завдання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7" name="Блок-схема: память с посл. доступом 6"/>
          <p:cNvSpPr/>
          <p:nvPr/>
        </p:nvSpPr>
        <p:spPr>
          <a:xfrm>
            <a:off x="534751" y="3861048"/>
            <a:ext cx="1182956" cy="548476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4240247"/>
            <a:ext cx="4572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 завантажена /або не завантажена  робота;</a:t>
            </a:r>
          </a:p>
          <a:p>
            <a:r>
              <a:rPr lang="uk-UA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оцінка за дану роботу;</a:t>
            </a:r>
          </a:p>
          <a:p>
            <a:endParaRPr lang="uk-UA" sz="1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залишок часу до закінчення терміну завантаження д/з; </a:t>
            </a:r>
            <a:endParaRPr lang="uk-UA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3018652" y="5445224"/>
            <a:ext cx="977284" cy="548476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9202" y="5563686"/>
            <a:ext cx="250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Завантажити роботу</a:t>
            </a:r>
            <a:endParaRPr lang="uk-UA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7707" y="3950620"/>
            <a:ext cx="335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Статус домашнього завдання:</a:t>
            </a:r>
            <a:endParaRPr lang="uk-UA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03738" y="1772816"/>
            <a:ext cx="1409332" cy="808920"/>
            <a:chOff x="7452320" y="1916832"/>
            <a:chExt cx="1409332" cy="808920"/>
          </a:xfrm>
        </p:grpSpPr>
        <p:sp>
          <p:nvSpPr>
            <p:cNvPr id="12" name="Блок-схема: память с посл. доступом 11"/>
            <p:cNvSpPr/>
            <p:nvPr/>
          </p:nvSpPr>
          <p:spPr>
            <a:xfrm>
              <a:off x="7452320" y="1916832"/>
              <a:ext cx="1409332" cy="808920"/>
            </a:xfrm>
            <a:prstGeom prst="flowChartMagneticTap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8344" y="2090459"/>
              <a:ext cx="93610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Ім'я студента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18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4751" y="6163587"/>
            <a:ext cx="8825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Індивідуальне домашнє завдання, що завантажене може бачити тільки викладач!</a:t>
            </a:r>
          </a:p>
        </p:txBody>
      </p:sp>
    </p:spTree>
    <p:extLst>
      <p:ext uri="{BB962C8B-B14F-4D97-AF65-F5344CB8AC3E}">
        <p14:creationId xmlns:p14="http://schemas.microsoft.com/office/powerpoint/2010/main" val="47815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08912" cy="70609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Додатки щодо навчального процесу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28945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Після завантаження студентом індивідуального домашнього завдання на платформі </a:t>
            </a:r>
            <a:r>
              <a:rPr lang="en-US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йому приход</a:t>
            </a:r>
            <a:r>
              <a:rPr lang="ru-RU" sz="43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ить</a:t>
            </a:r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повідомлення на електронну пошту, що робота отримана викладачем.</a:t>
            </a:r>
          </a:p>
          <a:p>
            <a:pPr algn="just"/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Всю інформацію стосовно лекційних матеріалів та домашніх завдань, або про зміну чи перенос занять за розкладом, яку викладачі виставляють в різних рубриках на платформі </a:t>
            </a:r>
            <a:r>
              <a:rPr lang="en-US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студенти автоматично отримують повідомлення на електрону пошту. Тобто, це коротке повідомлення, що на сторінці студента на платформі </a:t>
            </a:r>
            <a:r>
              <a:rPr lang="en-US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з'явилась інформація відносно тієї чи іншої дисципліни.</a:t>
            </a:r>
          </a:p>
          <a:p>
            <a:pPr algn="just"/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Викладач має право не завантажувати інформацію на платформі </a:t>
            </a:r>
            <a:r>
              <a:rPr lang="en-US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відносно дисципліни, а в аудиторію на заняття принести необхідний матеріал в обсязі заняття або усього курсу дисципліни у роздрукованому вигляді для студентів, а також використовувати мультимедійне застосування</a:t>
            </a:r>
            <a:r>
              <a:rPr lang="uk-UA" sz="4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endParaRPr lang="ru-RU" sz="4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прикладі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сайту ВБШ.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2 - Головна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сторіночка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сайту - ВБШ, де вводиться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логін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пароль студента/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викладача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3 - Портал ВБШ (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Extranet -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Intranet -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 -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платформа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Каталог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хочу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зупинитися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огляді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представленою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Extranet.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4 -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сторіночці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опускаючись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новини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деканатом.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банку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студента, яка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структурою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Офіс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5-8 -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студента.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5 -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студента.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6 -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зайняття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учбових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розклад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сесій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7 -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студента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вступні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семестрові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8 -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час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корпусів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автопарковку.</a:t>
            </a: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9-11 -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9 -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(практики,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семестрових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іспитів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семінари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10 -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деканати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стипендії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гнучка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оплачує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дешевше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11 -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представлена одна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структур ВБШ, яка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Бюро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кар'єр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переводиться, як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Офіс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структура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практики,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повчальні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майстер-класи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*Для того,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отримував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регулярно, актуально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заповнити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он-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CV,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розроблене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цією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структурою. І як ми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бачили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доступна для студента.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як 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говорила,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особливі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виділю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доповіді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12 -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різне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відділів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обслуговуючих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Екстранет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організаційну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переходимо до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платформи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Мудл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13 - Платформа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Moodle,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контентны.</a:t>
            </a: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зимового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семестру,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найближча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майбутня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14 -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викладача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семестр) Лист-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вітання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викладача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коротко говориться про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про план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зайняття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15 -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учбові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на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зворотний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16 -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17 - По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посиланню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студент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знайомиться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критеріями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об'ємом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формою,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термінами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контакт з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викладачем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18 -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Простежується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19-20 -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учбового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21 - Журнал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22 - Структура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Офісу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яка є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структур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23 -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Місія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Мета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24-26 -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Офіс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кар'єри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24 -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підборі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студентам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тимчасових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студент не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Ярмарок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Вакансій</a:t>
            </a:r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25 - Практики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стажування</a:t>
            </a:r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Академічні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дослідницькі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студентське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26 -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Академічні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інкубатори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5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6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рганізація 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сучасного 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європейського</a:t>
            </a:r>
            <a:b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навчального процесу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"/>
          <a:stretch/>
        </p:blipFill>
        <p:spPr>
          <a:xfrm>
            <a:off x="179512" y="1411550"/>
            <a:ext cx="8818544" cy="4887228"/>
          </a:xfrm>
        </p:spPr>
      </p:pic>
      <p:sp>
        <p:nvSpPr>
          <p:cNvPr id="7" name="Блок-схема: память с посл. доступом 6"/>
          <p:cNvSpPr/>
          <p:nvPr/>
        </p:nvSpPr>
        <p:spPr>
          <a:xfrm>
            <a:off x="5580112" y="1916832"/>
            <a:ext cx="1656184" cy="432048"/>
          </a:xfrm>
          <a:prstGeom prst="flowChartMagnetic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9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Переважно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дедлайн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- це 3-4 дні перед захистом роботи, щоб викладач зміг ознайомитися з презентацією та підготувати запитання, або навпаки підкреслити якісні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моменти. Викладач завантажує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даний файл, тобто студент не приносить інформацію 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флешці.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Після захисту своєї роботи студент отримує критичну інформацію від викладача.</a:t>
            </a: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 разі, якщо студент не завантажив своє завдання у зазначений термін, то одразу він отримує -20% від кінцевої оцінки роботи.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7. Оцінку щодо роботи студент отримає на своїй сторінці («Оцінювання студентів» слайд 7), або викладач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(журнал)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вносити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в такому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студент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продивляється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Головне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код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взнати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знаючи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оцінків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02630"/>
            <a:ext cx="820891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Додатки щодо навчального процесу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0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Журнал поточного оцінювання студентів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2"/>
          <a:srcRect t="15128" r="57844" b="5128"/>
          <a:stretch/>
        </p:blipFill>
        <p:spPr bwMode="auto">
          <a:xfrm>
            <a:off x="400396" y="1402235"/>
            <a:ext cx="4250508" cy="4835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t="45128" r="53843" b="19487"/>
          <a:stretch/>
        </p:blipFill>
        <p:spPr bwMode="auto">
          <a:xfrm>
            <a:off x="4860032" y="2265919"/>
            <a:ext cx="4025552" cy="2862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Додаткова (допоміжна) </a:t>
            </a: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b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студентів </a:t>
            </a:r>
            <a:r>
              <a:rPr lang="uk-UA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Biuro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Karier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50084" cy="4525963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839754" y="3090054"/>
            <a:ext cx="1067950" cy="288032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10" y="2449240"/>
            <a:ext cx="516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190694"/>
            <a:ext cx="3240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Проекти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Офісу </a:t>
            </a:r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Кар’єр </a:t>
            </a:r>
            <a:endParaRPr lang="uk-UA" sz="1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Ярмарки вакансій</a:t>
            </a:r>
          </a:p>
          <a:p>
            <a:r>
              <a:rPr lang="uk-UA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Допоміжні заході в пошуку праці*</a:t>
            </a:r>
            <a:endParaRPr lang="uk-UA" sz="15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Консультації по питанням кар’єри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Навчальні курси, майстер-класи</a:t>
            </a:r>
          </a:p>
        </p:txBody>
      </p:sp>
      <p:sp>
        <p:nvSpPr>
          <p:cNvPr id="10" name="Блок-схема: память с посл. доступом 9"/>
          <p:cNvSpPr/>
          <p:nvPr/>
        </p:nvSpPr>
        <p:spPr>
          <a:xfrm>
            <a:off x="3129330" y="1885010"/>
            <a:ext cx="3279722" cy="1904030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410" y="6093296"/>
            <a:ext cx="8724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*Надається можливість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заповнити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Резюме (</a:t>
            </a:r>
            <a:r>
              <a:rPr lang="uk-UA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та отримати інформацію щодо пропозицій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роботи, практик та стажувань, а також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роботодавців, які відібрали кандидатуру.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9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- Офіс кар'єри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Головна </a:t>
            </a:r>
            <a:r>
              <a:rPr lang="uk-UA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проблема всіх студентів </a:t>
            </a:r>
            <a:r>
              <a:rPr lang="uk-UA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отримання досвіду роботи!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Як знайти роботу після закінчення навчання?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Багато учнів ще під час навчання  цікавляться, що потрібно зробити, щоб поліпшити свої шанси на ринку праці.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І це правильно, тому що в даний час просто мати диплом про вищу освіту недостатньо. Для того, щоб бути привабливим кандидатом в очах роботодавців, поза формальної освіти повинні мати досвід роботи.</a:t>
            </a:r>
          </a:p>
          <a:p>
            <a:pPr marL="0" indent="0" algn="just">
              <a:buNone/>
            </a:pPr>
            <a:r>
              <a:rPr lang="uk-UA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Місія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надання консультацій для студентів і випускників  університету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перших кроках своєї кар'єри.</a:t>
            </a:r>
          </a:p>
          <a:p>
            <a:pPr marL="0" indent="0" algn="just">
              <a:buNone/>
            </a:pPr>
            <a:r>
              <a:rPr lang="uk-UA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допомога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студентам і випускникам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університету успішно війти</a:t>
            </a:r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в сучасний і дуже вимогливий ринок праці та ефективно функціонувати на ньому.</a:t>
            </a:r>
          </a:p>
          <a:p>
            <a:pPr marL="0" indent="0" algn="just">
              <a:buNone/>
            </a:pPr>
            <a:r>
              <a:rPr lang="uk-UA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Робоче завдання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- посередництво між роботодавцями і студентами.</a:t>
            </a:r>
          </a:p>
          <a:p>
            <a:pPr marL="0" indent="0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48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Офіс 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кар’єрних послуг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08912" cy="53614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Допомога </a:t>
            </a: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підборі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uk-UA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Офіс Кар'єра має базу даних студентів та випускників, які шукають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роботу. Після того, як у базі Офісу Кар'єр з'являється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езюме студента, працівники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офісу активно шукають пропозиції, які цікавлять дану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особу.</a:t>
            </a: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тим, щоб студент працював не більш 3 днів на тиждень.</a:t>
            </a: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Просування </a:t>
            </a: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компаній в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університеті</a:t>
            </a:r>
          </a:p>
          <a:p>
            <a:pPr marL="0" indent="0"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Банківська Школа організовує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щороку в університеті </a:t>
            </a:r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ярмарки вакансій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Ярмарок є ідеальною можливістю для створення позитивного іміджу компанії серед студентів і випускників.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час експозиції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студенти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випускники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мають можливість дізнатися,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процес найму,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яких співробітників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роботодавець шукає і також матиме можливість поспілкуватися з представниками компанії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000" b="1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endParaRPr lang="uk-UA" sz="2000" dirty="0" smtClean="0"/>
          </a:p>
          <a:p>
            <a:endParaRPr lang="ru-RU" sz="2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68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Практики та стажування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Найкорисніші </a:t>
            </a:r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практики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є ті, які мають безпосереднє відношення до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обраного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ними курсу навчання.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Тож дуже привабливим 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оплачуване стажування, організованих великими діловими 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господарюючими суб'єктами Польщі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менш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цінними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стажування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за програми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поїздки за кордон,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зокрема,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добре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відома студентська міжнародна програма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що надає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можливості для вивчення іноземної мови в своєму природному середовищі 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сприятливої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соціальної атмосфери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Академічні дослідницькі групи і студентське самоврядування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Спеціально для тих, хто бачить свою майбутню кар'єру пов'язану з наукою. Пропонується отримати перший професійний досвід через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діяльність в академічних наукових колах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студентських </a:t>
            </a:r>
            <a:r>
              <a:rPr lang="uk-UA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самоврядуваннях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Тобто студент набуває здатності працювати в групі, вчиться організовувати наукові конференції, культурні заходи, отримання знань про залучення коштів, необхідних для підготовки проекту.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63408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Офіс кар’єрних послуг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Академічні </a:t>
            </a: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інкубатори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підприємництва (АІП)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професійна підготовка студентів.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Академічні </a:t>
            </a:r>
            <a:r>
              <a:rPr lang="uk-UA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інкубатори пропонують</a:t>
            </a:r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широкий спектр семінарів і навчальних курсів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може придбати знання в конкретній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галузі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або розробляти особистісні навички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самопрезентації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написання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резюме 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т.п.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Допомагають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студентам з таких питань, як організація практики,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обов'язкової,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 також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позакласної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(поза курсу навчання).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Академічні бізнес-інкубатори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старт у бізнесі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Зосереджує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увагу на створенні сприятливих умов для ведення свого першого бізнесу.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Дозволяє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створювати перші кроки в бізнесі, забезпечуючи простір для роботи, надаючи в повному розпорядженні, формальні і нормативно-правові бази та допомогу у виконанні формальностей. Завдяки пільгових фінансових умов, пропонують захисну оболонку для молодих людей, які створюють перший в житті бізнес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Професійне консультування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Фахівці </a:t>
            </a:r>
            <a:r>
              <a:rPr lang="uk-UA" sz="2000" b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галузі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ринку праці і психологи  порадять студентам, як розпізнати їх здатності і як працювати разом, щоб знайти бажане.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Офіс кар’єрних послуг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38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036096" cy="634082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4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17" y="1557416"/>
            <a:ext cx="8050084" cy="4525963"/>
          </a:xfrm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755576" y="1988840"/>
            <a:ext cx="720080" cy="332819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1604390" y="1997291"/>
            <a:ext cx="591346" cy="324368"/>
          </a:xfrm>
          <a:prstGeom prst="flowChartMagneticTap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2248272" y="1997291"/>
            <a:ext cx="995272" cy="432048"/>
          </a:xfrm>
          <a:prstGeom prst="flowChartMagneticTap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рганізація 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сучасного </a:t>
            </a: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європейського</a:t>
            </a:r>
            <a:b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навчального процесу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4931" y="3820398"/>
            <a:ext cx="2818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Розклад </a:t>
            </a:r>
            <a:r>
              <a:rPr lang="uk-UA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кожного дня занять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3419872" y="2904998"/>
            <a:ext cx="1512168" cy="812034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76256" y="2204864"/>
            <a:ext cx="1427320" cy="924542"/>
            <a:chOff x="6876256" y="2204864"/>
            <a:chExt cx="1427320" cy="924542"/>
          </a:xfrm>
        </p:grpSpPr>
        <p:sp>
          <p:nvSpPr>
            <p:cNvPr id="9" name="Блок-схема: память с посл. доступом 8"/>
            <p:cNvSpPr/>
            <p:nvPr/>
          </p:nvSpPr>
          <p:spPr>
            <a:xfrm>
              <a:off x="6876256" y="2204864"/>
              <a:ext cx="1427320" cy="924542"/>
            </a:xfrm>
            <a:prstGeom prst="flowChartMagneticTap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177672" y="2321659"/>
              <a:ext cx="432048" cy="301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2" name="Блок-схема: память с посл. доступом 11"/>
          <p:cNvSpPr/>
          <p:nvPr/>
        </p:nvSpPr>
        <p:spPr>
          <a:xfrm>
            <a:off x="729179" y="3046281"/>
            <a:ext cx="720080" cy="332819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1614" y="2735721"/>
            <a:ext cx="2105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Панель (платформа)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6464012" y="4437112"/>
            <a:ext cx="1427320" cy="924542"/>
          </a:xfrm>
          <a:prstGeom prst="flowChartMagneticTap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5988" y="5541740"/>
            <a:ext cx="3152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Опрос студентов (в </a:t>
            </a:r>
            <a:r>
              <a:rPr lang="ru-RU" sz="1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3 мин.)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8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32848" cy="1080120"/>
          </a:xfrm>
        </p:spPr>
        <p:txBody>
          <a:bodyPr>
            <a:normAutofit/>
          </a:bodyPr>
          <a:lstStyle/>
          <a:p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6439036" y="2489583"/>
            <a:ext cx="1656184" cy="432048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2051720" y="2757601"/>
            <a:ext cx="1656184" cy="432048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6358712" y="3573016"/>
            <a:ext cx="1736508" cy="720080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794870"/>
            <a:ext cx="2188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Новини університету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2131650"/>
            <a:ext cx="2026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Контакт з деканатом</a:t>
            </a:r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76581" y="2921631"/>
            <a:ext cx="1046440" cy="2978118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Додаткові повідомлення від Офісу кар'єр.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Нові робочі міста з урахуванням профілю студента.</a:t>
            </a:r>
            <a:endParaRPr lang="ru-RU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Організація сучасного європейського</a:t>
            </a:r>
            <a:b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навчального процесу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10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Профіль студента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1" y="1166018"/>
            <a:ext cx="8050084" cy="4525963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811897" y="1591885"/>
            <a:ext cx="792088" cy="321933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623730" y="3069761"/>
            <a:ext cx="1139958" cy="339273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1176" y="312238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Мої данні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Оплата і виплати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Історія навчання</a:t>
            </a:r>
          </a:p>
          <a:p>
            <a:r>
              <a:rPr lang="uk-UA" sz="1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Мої заяви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Мої досягнення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Інформація для І року</a:t>
            </a:r>
            <a:endParaRPr lang="uk-UA" sz="15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2963484" y="2791003"/>
            <a:ext cx="3291478" cy="2140090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972262" y="1807909"/>
            <a:ext cx="1427320" cy="924542"/>
            <a:chOff x="6972262" y="2270180"/>
            <a:chExt cx="1427320" cy="924542"/>
          </a:xfrm>
        </p:grpSpPr>
        <p:sp>
          <p:nvSpPr>
            <p:cNvPr id="11" name="Блок-схема: память с посл. доступом 10"/>
            <p:cNvSpPr/>
            <p:nvPr/>
          </p:nvSpPr>
          <p:spPr>
            <a:xfrm>
              <a:off x="6972262" y="2270180"/>
              <a:ext cx="1427320" cy="924542"/>
            </a:xfrm>
            <a:prstGeom prst="flowChartMagneticTap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762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53874" y="2376089"/>
              <a:ext cx="432048" cy="301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05542" y="5657671"/>
            <a:ext cx="6264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Moje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podania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заяви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 подати студент в учбовий відділ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спостерігати,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 з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нею відбувається. Наприклад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подання на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стипендію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ощо.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5</a:t>
            </a:fld>
            <a:endParaRPr lang="ru-RU"/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811897" y="2624593"/>
            <a:ext cx="720080" cy="332819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5407" y="2397167"/>
            <a:ext cx="2105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Панель (платформа)</a:t>
            </a:r>
            <a:endParaRPr lang="ru-RU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3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Профіль студента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60652" cy="4756794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623730" y="2780928"/>
            <a:ext cx="1067950" cy="576064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924944"/>
            <a:ext cx="2520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Мій план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Розклад занять для заочної форми навчання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Розклад навчального процесу  (друзів)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викладачів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заходів для груп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Плани на семестр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Колектив (група)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Пошук предмету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Розклад сесій</a:t>
            </a:r>
            <a:endParaRPr lang="uk-UA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2627784" y="2745172"/>
            <a:ext cx="3869701" cy="2677358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7575" y="2545117"/>
            <a:ext cx="1835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занятий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8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Профіль студента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3" y="1336644"/>
            <a:ext cx="8208912" cy="4615260"/>
          </a:xfrm>
          <a:prstGeom prst="rect">
            <a:avLst/>
          </a:prstGeo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695738" y="3166931"/>
            <a:ext cx="851926" cy="357538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241440"/>
            <a:ext cx="2016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Проміжні оцінки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Вступні оцінки</a:t>
            </a:r>
          </a:p>
          <a:p>
            <a:r>
              <a:rPr lang="uk-UA" sz="15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Семестрові оцінки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3142285" y="2939834"/>
            <a:ext cx="2437828" cy="1408880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805982"/>
            <a:ext cx="1556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6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Профіль студента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6" y="1412777"/>
            <a:ext cx="8837294" cy="4968550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831778" y="3501008"/>
            <a:ext cx="1121300" cy="548476"/>
          </a:xfrm>
          <a:prstGeom prst="flowChartMagnetic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698826"/>
            <a:ext cx="3384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Деканат студентів магістрів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Розклад керівництва вузу (ректора, проректорів)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Консультації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Розташування будівель вузу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Контакт з відділами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Автомобільні стоянки</a:t>
            </a:r>
            <a:endParaRPr lang="uk-UA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2915816" y="3429000"/>
            <a:ext cx="3456384" cy="2140090"/>
          </a:xfrm>
          <a:prstGeom prst="flowChartMagneticTap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059668"/>
            <a:ext cx="309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Контакти </a:t>
            </a:r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 часи </a:t>
            </a:r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прийому</a:t>
            </a:r>
            <a:endParaRPr lang="ru-RU" i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1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Додаткова (допоміжна) інформація</a:t>
            </a:r>
            <a:b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студентів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050084" cy="4525963"/>
          </a:xfr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743406" y="1988840"/>
            <a:ext cx="1236306" cy="576064"/>
          </a:xfrm>
          <a:prstGeom prst="flowChartMagneticTap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762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844824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Організація курсу навчання:</a:t>
            </a:r>
          </a:p>
          <a:p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практики</a:t>
            </a:r>
          </a:p>
          <a:p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курси</a:t>
            </a:r>
          </a:p>
          <a:p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дисципліни за вибором</a:t>
            </a:r>
          </a:p>
          <a:p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способи складання семестрових іспитів</a:t>
            </a:r>
          </a:p>
          <a:p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захисти</a:t>
            </a:r>
          </a:p>
          <a:p>
            <a:r>
              <a:rPr lang="uk-UA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семінари</a:t>
            </a:r>
          </a:p>
          <a:p>
            <a:r>
              <a:rPr lang="uk-UA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інформація, щодо навчального процесу</a:t>
            </a:r>
            <a:endParaRPr lang="uk-UA" sz="1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057B-560A-481E-8790-458D1FE182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22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1966</Words>
  <Application>Microsoft Office PowerPoint</Application>
  <PresentationFormat>Экран (4:3)</PresentationFormat>
  <Paragraphs>234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ЗВІТ про відрядження до  Вищої Банківської Школи  (м. Вроцлав, Польща) делегації Національного гірничого університету </vt:lpstr>
      <vt:lpstr>Організація сучасного європейського навчального процесу</vt:lpstr>
      <vt:lpstr>Організація сучасного європейського навчального процесу</vt:lpstr>
      <vt:lpstr>  </vt:lpstr>
      <vt:lpstr>Профіль студента </vt:lpstr>
      <vt:lpstr>Профіль студента</vt:lpstr>
      <vt:lpstr>Профіль студента</vt:lpstr>
      <vt:lpstr>Профіль студента</vt:lpstr>
      <vt:lpstr>Додаткова (допоміжна) інформація для студентів</vt:lpstr>
      <vt:lpstr>Додаткова (допоміжна) інформація для студентів</vt:lpstr>
      <vt:lpstr>Додаткова (допоміжна) інформація для студентів (Biuro Karier)</vt:lpstr>
      <vt:lpstr>Інше</vt:lpstr>
      <vt:lpstr>Навчальне середовище на платформі Moodle</vt:lpstr>
      <vt:lpstr>Інформація щодо дисципліни </vt:lpstr>
      <vt:lpstr>Матеріали для студентів</vt:lpstr>
      <vt:lpstr>Інформація щодо індивідуального домашнього завдання</vt:lpstr>
      <vt:lpstr>Інформація щодо оцінювання  домашньої роботи</vt:lpstr>
      <vt:lpstr>Інформація щодо статусу індивідуального домашнього завдання</vt:lpstr>
      <vt:lpstr>Додатки щодо навчального процесу</vt:lpstr>
      <vt:lpstr>Презентация PowerPoint</vt:lpstr>
      <vt:lpstr>Журнал поточного оцінювання студентів</vt:lpstr>
      <vt:lpstr>Додаткова (допоміжна) інформація для студентів (Biuro Karier)</vt:lpstr>
      <vt:lpstr>Структура - Офіс кар'єри</vt:lpstr>
      <vt:lpstr>Офіс кар’єрних послуг </vt:lpstr>
      <vt:lpstr>Офіс кар’єрних послуг </vt:lpstr>
      <vt:lpstr>Офіс кар’єрних послуг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відрядження до  Вищої Банковської Школи  (м. Вроцлав, Польща) делегації Національного гірничого університету</dc:title>
  <dc:creator>Шашенко Олександр Миколайович</dc:creator>
  <cp:lastModifiedBy>Лісневська Наталія Анатоліївна</cp:lastModifiedBy>
  <cp:revision>83</cp:revision>
  <cp:lastPrinted>2017-01-17T07:54:21Z</cp:lastPrinted>
  <dcterms:created xsi:type="dcterms:W3CDTF">2017-01-11T10:56:07Z</dcterms:created>
  <dcterms:modified xsi:type="dcterms:W3CDTF">2017-01-24T13:50:51Z</dcterms:modified>
</cp:coreProperties>
</file>