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diagrams/layout1.xml" ContentType="application/vnd.openxmlformats-officedocument.drawingml.diagramLayout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diagrams/data2.xml" ContentType="application/vnd.openxmlformats-officedocument.drawingml.diagramData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Default Extension="emf" ContentType="image/x-emf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68.xml" ContentType="application/vnd.openxmlformats-officedocument.presentationml.tags+xml"/>
  <Override PartName="/ppt/tags/tag18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75.xml" ContentType="application/vnd.openxmlformats-officedocument.presentationml.tags+xml"/>
  <Override PartName="/ppt/diagrams/layout2.xml" ContentType="application/vnd.openxmlformats-officedocument.drawingml.diagramLayou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182.xml" ContentType="application/vnd.openxmlformats-officedocument.presentationml.tags+xml"/>
  <Override PartName="/ppt/diagrams/data3.xml" ContentType="application/vnd.openxmlformats-officedocument.drawingml.diagramData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diagrams/layout3.xml" ContentType="application/vnd.openxmlformats-officedocument.drawingml.diagramLayout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diagrams/colors3.xml" ContentType="application/vnd.openxmlformats-officedocument.drawingml.diagramColors+xml"/>
  <Override PartName="/ppt/tags/tag122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Default Extension="bin" ContentType="application/vnd.openxmlformats-officedocument.oleObject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0" r:id="rId4"/>
    <p:sldId id="28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83" r:id="rId14"/>
    <p:sldId id="282" r:id="rId15"/>
    <p:sldId id="285" r:id="rId16"/>
    <p:sldId id="286" r:id="rId17"/>
    <p:sldId id="288" r:id="rId18"/>
    <p:sldId id="289" r:id="rId19"/>
  </p:sldIdLst>
  <p:sldSz cx="9144000" cy="6858000" type="screen4x3"/>
  <p:notesSz cx="6781800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C1C1C"/>
    <a:srgbClr val="000099"/>
    <a:srgbClr val="000058"/>
    <a:srgbClr val="336699"/>
    <a:srgbClr val="F1F8F9"/>
    <a:srgbClr val="003300"/>
    <a:srgbClr val="422C16"/>
    <a:srgbClr val="0C788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019" autoAdjust="0"/>
  </p:normalViewPr>
  <p:slideViewPr>
    <p:cSldViewPr>
      <p:cViewPr varScale="1">
        <p:scale>
          <a:sx n="69" d="100"/>
          <a:sy n="69" d="100"/>
        </p:scale>
        <p:origin x="-14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image" Target="../media/image8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45061-D143-44EE-926D-6DABB49104C7}" type="doc">
      <dgm:prSet loTypeId="urn:microsoft.com/office/officeart/2005/8/layout/vList4#1" loCatId="list" qsTypeId="urn:microsoft.com/office/officeart/2005/8/quickstyle/simple1#4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7475BFF1-0385-4F7A-BE0C-4D800B3FBAAB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2800" i="0" dirty="0" smtClean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rPr>
            <a:t>управления изменениями </a:t>
          </a:r>
          <a:endParaRPr lang="ru-RU" sz="2800" i="0" dirty="0">
            <a:solidFill>
              <a:schemeClr val="tx1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72C9A39A-A3D6-4EBF-AFFF-3E08E297B92F}" type="parTrans" cxnId="{673E8020-5AA2-4986-BCEB-C597B0DBCC1C}">
      <dgm:prSet/>
      <dgm:spPr/>
      <dgm:t>
        <a:bodyPr/>
        <a:lstStyle/>
        <a:p>
          <a:endParaRPr lang="ru-RU" sz="2800">
            <a:latin typeface="+mn-lt"/>
            <a:ea typeface="Verdana" pitchFamily="34" charset="0"/>
            <a:cs typeface="Verdana" pitchFamily="34" charset="0"/>
          </a:endParaRPr>
        </a:p>
      </dgm:t>
    </dgm:pt>
    <dgm:pt modelId="{BC776549-1B2F-4F0F-9EEC-BC3CE61C762C}" type="sibTrans" cxnId="{673E8020-5AA2-4986-BCEB-C597B0DBCC1C}">
      <dgm:prSet/>
      <dgm:spPr/>
      <dgm:t>
        <a:bodyPr/>
        <a:lstStyle/>
        <a:p>
          <a:endParaRPr lang="ru-RU" sz="2800">
            <a:latin typeface="+mn-lt"/>
            <a:ea typeface="Verdana" pitchFamily="34" charset="0"/>
            <a:cs typeface="Verdana" pitchFamily="34" charset="0"/>
          </a:endParaRPr>
        </a:p>
      </dgm:t>
    </dgm:pt>
    <dgm:pt modelId="{75D01248-7AFC-4483-A07F-3D4814934DC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rPr>
            <a:t>оптимального использования ресурсов</a:t>
          </a:r>
          <a:endParaRPr lang="ru-RU" sz="2800" dirty="0">
            <a:solidFill>
              <a:schemeClr val="tx1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F03509F2-C84C-4252-970C-5D6EFD9FBE5F}" type="parTrans" cxnId="{AD638FF8-69FD-42ED-93C4-96E004058109}">
      <dgm:prSet/>
      <dgm:spPr/>
      <dgm:t>
        <a:bodyPr/>
        <a:lstStyle/>
        <a:p>
          <a:endParaRPr lang="ru-RU" sz="2800">
            <a:latin typeface="+mn-lt"/>
            <a:ea typeface="Verdana" pitchFamily="34" charset="0"/>
            <a:cs typeface="Verdana" pitchFamily="34" charset="0"/>
          </a:endParaRPr>
        </a:p>
      </dgm:t>
    </dgm:pt>
    <dgm:pt modelId="{01CCCE14-E0F0-4D3D-990A-54124E28A701}" type="sibTrans" cxnId="{AD638FF8-69FD-42ED-93C4-96E004058109}">
      <dgm:prSet/>
      <dgm:spPr/>
      <dgm:t>
        <a:bodyPr/>
        <a:lstStyle/>
        <a:p>
          <a:endParaRPr lang="ru-RU" sz="2800">
            <a:latin typeface="+mn-lt"/>
            <a:ea typeface="Verdana" pitchFamily="34" charset="0"/>
            <a:cs typeface="Verdana" pitchFamily="34" charset="0"/>
          </a:endParaRPr>
        </a:p>
      </dgm:t>
    </dgm:pt>
    <dgm:pt modelId="{3E6836C7-276B-4D49-BC71-C71CA623F8D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rPr>
            <a:t>достижения поставленных целей</a:t>
          </a:r>
          <a:endParaRPr lang="ru-RU" sz="2800" dirty="0">
            <a:solidFill>
              <a:schemeClr val="tx1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395A429B-DC33-4621-85DF-790940FF2523}" type="sibTrans" cxnId="{5E5303B9-2499-4A56-B4E9-9999092C4792}">
      <dgm:prSet/>
      <dgm:spPr/>
      <dgm:t>
        <a:bodyPr/>
        <a:lstStyle/>
        <a:p>
          <a:endParaRPr lang="ru-RU" sz="2800">
            <a:latin typeface="+mn-lt"/>
            <a:ea typeface="Verdana" pitchFamily="34" charset="0"/>
            <a:cs typeface="Verdana" pitchFamily="34" charset="0"/>
          </a:endParaRPr>
        </a:p>
      </dgm:t>
    </dgm:pt>
    <dgm:pt modelId="{477243C8-ABF9-461C-95D9-8B29C8262272}" type="parTrans" cxnId="{5E5303B9-2499-4A56-B4E9-9999092C4792}">
      <dgm:prSet/>
      <dgm:spPr/>
      <dgm:t>
        <a:bodyPr/>
        <a:lstStyle/>
        <a:p>
          <a:endParaRPr lang="ru-RU" sz="2800">
            <a:latin typeface="+mn-lt"/>
            <a:ea typeface="Verdana" pitchFamily="34" charset="0"/>
            <a:cs typeface="Verdana" pitchFamily="34" charset="0"/>
          </a:endParaRPr>
        </a:p>
      </dgm:t>
    </dgm:pt>
    <dgm:pt modelId="{D132895D-0CCA-4631-8B42-40EC3B54CAB1}" type="pres">
      <dgm:prSet presAssocID="{56E45061-D143-44EE-926D-6DABB49104C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2A0322-B92A-4001-8103-75DB21D86403}" type="pres">
      <dgm:prSet presAssocID="{7475BFF1-0385-4F7A-BE0C-4D800B3FBAAB}" presName="comp" presStyleCnt="0"/>
      <dgm:spPr/>
    </dgm:pt>
    <dgm:pt modelId="{A9361224-F5D4-4A42-BA42-063383E6F089}" type="pres">
      <dgm:prSet presAssocID="{7475BFF1-0385-4F7A-BE0C-4D800B3FBAAB}" presName="box" presStyleLbl="node1" presStyleIdx="0" presStyleCnt="3" custLinFactNeighborY="-3495"/>
      <dgm:spPr/>
      <dgm:t>
        <a:bodyPr/>
        <a:lstStyle/>
        <a:p>
          <a:endParaRPr lang="ru-RU"/>
        </a:p>
      </dgm:t>
    </dgm:pt>
    <dgm:pt modelId="{1DCEB37C-B9AA-464C-BA93-D2562F2FE1D2}" type="pres">
      <dgm:prSet presAssocID="{7475BFF1-0385-4F7A-BE0C-4D800B3FBAAB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B972B963-0C73-46C3-9F8E-32B75A5614D5}" type="pres">
      <dgm:prSet presAssocID="{7475BFF1-0385-4F7A-BE0C-4D800B3FBAA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EF839-B65A-46B4-B8F2-3D6D280D4905}" type="pres">
      <dgm:prSet presAssocID="{BC776549-1B2F-4F0F-9EEC-BC3CE61C762C}" presName="spacer" presStyleCnt="0"/>
      <dgm:spPr/>
    </dgm:pt>
    <dgm:pt modelId="{3B593ED9-6810-432F-A9A9-08039E8A92D1}" type="pres">
      <dgm:prSet presAssocID="{75D01248-7AFC-4483-A07F-3D4814934DC2}" presName="comp" presStyleCnt="0"/>
      <dgm:spPr/>
    </dgm:pt>
    <dgm:pt modelId="{7DD466C5-9B79-4603-A814-C76DFE4EE449}" type="pres">
      <dgm:prSet presAssocID="{75D01248-7AFC-4483-A07F-3D4814934DC2}" presName="box" presStyleLbl="node1" presStyleIdx="1" presStyleCnt="3"/>
      <dgm:spPr/>
      <dgm:t>
        <a:bodyPr/>
        <a:lstStyle/>
        <a:p>
          <a:endParaRPr lang="ru-RU"/>
        </a:p>
      </dgm:t>
    </dgm:pt>
    <dgm:pt modelId="{9538BB6D-AC00-4302-8D4C-B3751690B3EF}" type="pres">
      <dgm:prSet presAssocID="{75D01248-7AFC-4483-A07F-3D4814934DC2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B4A89D8A-8AA9-4739-80AC-017C1EAA6012}" type="pres">
      <dgm:prSet presAssocID="{75D01248-7AFC-4483-A07F-3D4814934DC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B767B-7B48-4ED8-9B93-8DB335634482}" type="pres">
      <dgm:prSet presAssocID="{01CCCE14-E0F0-4D3D-990A-54124E28A701}" presName="spacer" presStyleCnt="0"/>
      <dgm:spPr/>
    </dgm:pt>
    <dgm:pt modelId="{0A28008E-68F2-4731-84B7-12F4FC6F92A4}" type="pres">
      <dgm:prSet presAssocID="{3E6836C7-276B-4D49-BC71-C71CA623F8DD}" presName="comp" presStyleCnt="0"/>
      <dgm:spPr/>
    </dgm:pt>
    <dgm:pt modelId="{1FA90253-3D24-45BB-B8D3-E0DFB0A24972}" type="pres">
      <dgm:prSet presAssocID="{3E6836C7-276B-4D49-BC71-C71CA623F8DD}" presName="box" presStyleLbl="node1" presStyleIdx="2" presStyleCnt="3"/>
      <dgm:spPr/>
      <dgm:t>
        <a:bodyPr/>
        <a:lstStyle/>
        <a:p>
          <a:endParaRPr lang="ru-RU"/>
        </a:p>
      </dgm:t>
    </dgm:pt>
    <dgm:pt modelId="{85FA3C73-DDB5-4FDB-8966-02578B4B8C14}" type="pres">
      <dgm:prSet presAssocID="{3E6836C7-276B-4D49-BC71-C71CA623F8DD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15150DDC-A4EF-4320-A7B9-1731855B03D6}" type="pres">
      <dgm:prSet presAssocID="{3E6836C7-276B-4D49-BC71-C71CA623F8D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CCEF88-53B7-4714-8996-C0FB10646B1A}" type="presOf" srcId="{7475BFF1-0385-4F7A-BE0C-4D800B3FBAAB}" destId="{A9361224-F5D4-4A42-BA42-063383E6F089}" srcOrd="0" destOrd="0" presId="urn:microsoft.com/office/officeart/2005/8/layout/vList4#1"/>
    <dgm:cxn modelId="{F1311464-467D-4418-B4A6-DA28280D3947}" type="presOf" srcId="{3E6836C7-276B-4D49-BC71-C71CA623F8DD}" destId="{15150DDC-A4EF-4320-A7B9-1731855B03D6}" srcOrd="1" destOrd="0" presId="urn:microsoft.com/office/officeart/2005/8/layout/vList4#1"/>
    <dgm:cxn modelId="{AD638FF8-69FD-42ED-93C4-96E004058109}" srcId="{56E45061-D143-44EE-926D-6DABB49104C7}" destId="{75D01248-7AFC-4483-A07F-3D4814934DC2}" srcOrd="1" destOrd="0" parTransId="{F03509F2-C84C-4252-970C-5D6EFD9FBE5F}" sibTransId="{01CCCE14-E0F0-4D3D-990A-54124E28A701}"/>
    <dgm:cxn modelId="{5E5303B9-2499-4A56-B4E9-9999092C4792}" srcId="{56E45061-D143-44EE-926D-6DABB49104C7}" destId="{3E6836C7-276B-4D49-BC71-C71CA623F8DD}" srcOrd="2" destOrd="0" parTransId="{477243C8-ABF9-461C-95D9-8B29C8262272}" sibTransId="{395A429B-DC33-4621-85DF-790940FF2523}"/>
    <dgm:cxn modelId="{673E8020-5AA2-4986-BCEB-C597B0DBCC1C}" srcId="{56E45061-D143-44EE-926D-6DABB49104C7}" destId="{7475BFF1-0385-4F7A-BE0C-4D800B3FBAAB}" srcOrd="0" destOrd="0" parTransId="{72C9A39A-A3D6-4EBF-AFFF-3E08E297B92F}" sibTransId="{BC776549-1B2F-4F0F-9EEC-BC3CE61C762C}"/>
    <dgm:cxn modelId="{94AB892B-072E-486B-8EE5-03CEFE2A7379}" type="presOf" srcId="{3E6836C7-276B-4D49-BC71-C71CA623F8DD}" destId="{1FA90253-3D24-45BB-B8D3-E0DFB0A24972}" srcOrd="0" destOrd="0" presId="urn:microsoft.com/office/officeart/2005/8/layout/vList4#1"/>
    <dgm:cxn modelId="{806B2118-9242-481B-A0DF-5271C0759C12}" type="presOf" srcId="{7475BFF1-0385-4F7A-BE0C-4D800B3FBAAB}" destId="{B972B963-0C73-46C3-9F8E-32B75A5614D5}" srcOrd="1" destOrd="0" presId="urn:microsoft.com/office/officeart/2005/8/layout/vList4#1"/>
    <dgm:cxn modelId="{FAF12BD4-9EFC-472A-A957-224A5C31CA22}" type="presOf" srcId="{75D01248-7AFC-4483-A07F-3D4814934DC2}" destId="{B4A89D8A-8AA9-4739-80AC-017C1EAA6012}" srcOrd="1" destOrd="0" presId="urn:microsoft.com/office/officeart/2005/8/layout/vList4#1"/>
    <dgm:cxn modelId="{35C991E6-24BD-4E9C-9B91-3DA2D47C5F7A}" type="presOf" srcId="{56E45061-D143-44EE-926D-6DABB49104C7}" destId="{D132895D-0CCA-4631-8B42-40EC3B54CAB1}" srcOrd="0" destOrd="0" presId="urn:microsoft.com/office/officeart/2005/8/layout/vList4#1"/>
    <dgm:cxn modelId="{90B4F0D3-9600-41E0-A839-724AEFA49B59}" type="presOf" srcId="{75D01248-7AFC-4483-A07F-3D4814934DC2}" destId="{7DD466C5-9B79-4603-A814-C76DFE4EE449}" srcOrd="0" destOrd="0" presId="urn:microsoft.com/office/officeart/2005/8/layout/vList4#1"/>
    <dgm:cxn modelId="{E172C6AB-FDC8-4B59-8B8C-ABAF1F78B036}" type="presParOf" srcId="{D132895D-0CCA-4631-8B42-40EC3B54CAB1}" destId="{602A0322-B92A-4001-8103-75DB21D86403}" srcOrd="0" destOrd="0" presId="urn:microsoft.com/office/officeart/2005/8/layout/vList4#1"/>
    <dgm:cxn modelId="{F0E94BB3-8724-4B1E-B3DC-EDF5D0498E28}" type="presParOf" srcId="{602A0322-B92A-4001-8103-75DB21D86403}" destId="{A9361224-F5D4-4A42-BA42-063383E6F089}" srcOrd="0" destOrd="0" presId="urn:microsoft.com/office/officeart/2005/8/layout/vList4#1"/>
    <dgm:cxn modelId="{FF835C44-3384-490B-868A-6C174AE15CE3}" type="presParOf" srcId="{602A0322-B92A-4001-8103-75DB21D86403}" destId="{1DCEB37C-B9AA-464C-BA93-D2562F2FE1D2}" srcOrd="1" destOrd="0" presId="urn:microsoft.com/office/officeart/2005/8/layout/vList4#1"/>
    <dgm:cxn modelId="{5FA29030-622C-4248-B8B3-AB655AFDB168}" type="presParOf" srcId="{602A0322-B92A-4001-8103-75DB21D86403}" destId="{B972B963-0C73-46C3-9F8E-32B75A5614D5}" srcOrd="2" destOrd="0" presId="urn:microsoft.com/office/officeart/2005/8/layout/vList4#1"/>
    <dgm:cxn modelId="{3C8E5BF8-8513-4693-BA89-D958E7527B83}" type="presParOf" srcId="{D132895D-0CCA-4631-8B42-40EC3B54CAB1}" destId="{A9BEF839-B65A-46B4-B8F2-3D6D280D4905}" srcOrd="1" destOrd="0" presId="urn:microsoft.com/office/officeart/2005/8/layout/vList4#1"/>
    <dgm:cxn modelId="{74CC78E0-09B0-42BD-8E62-3A7B1562F6B1}" type="presParOf" srcId="{D132895D-0CCA-4631-8B42-40EC3B54CAB1}" destId="{3B593ED9-6810-432F-A9A9-08039E8A92D1}" srcOrd="2" destOrd="0" presId="urn:microsoft.com/office/officeart/2005/8/layout/vList4#1"/>
    <dgm:cxn modelId="{C09304AA-F80A-4789-B1BA-13D91E84C001}" type="presParOf" srcId="{3B593ED9-6810-432F-A9A9-08039E8A92D1}" destId="{7DD466C5-9B79-4603-A814-C76DFE4EE449}" srcOrd="0" destOrd="0" presId="urn:microsoft.com/office/officeart/2005/8/layout/vList4#1"/>
    <dgm:cxn modelId="{BA301F76-8BD7-42DF-9946-D0B66F24CFB8}" type="presParOf" srcId="{3B593ED9-6810-432F-A9A9-08039E8A92D1}" destId="{9538BB6D-AC00-4302-8D4C-B3751690B3EF}" srcOrd="1" destOrd="0" presId="urn:microsoft.com/office/officeart/2005/8/layout/vList4#1"/>
    <dgm:cxn modelId="{E4F6401A-9E54-4BF8-B024-07608031CD54}" type="presParOf" srcId="{3B593ED9-6810-432F-A9A9-08039E8A92D1}" destId="{B4A89D8A-8AA9-4739-80AC-017C1EAA6012}" srcOrd="2" destOrd="0" presId="urn:microsoft.com/office/officeart/2005/8/layout/vList4#1"/>
    <dgm:cxn modelId="{2AD2339C-000B-4821-8721-2071DD2DE830}" type="presParOf" srcId="{D132895D-0CCA-4631-8B42-40EC3B54CAB1}" destId="{FEBB767B-7B48-4ED8-9B93-8DB335634482}" srcOrd="3" destOrd="0" presId="urn:microsoft.com/office/officeart/2005/8/layout/vList4#1"/>
    <dgm:cxn modelId="{8F8B12DB-1FFE-42E2-8B47-43BB657FF452}" type="presParOf" srcId="{D132895D-0CCA-4631-8B42-40EC3B54CAB1}" destId="{0A28008E-68F2-4731-84B7-12F4FC6F92A4}" srcOrd="4" destOrd="0" presId="urn:microsoft.com/office/officeart/2005/8/layout/vList4#1"/>
    <dgm:cxn modelId="{5B260C6B-513A-40DE-BBA3-EA453CF99913}" type="presParOf" srcId="{0A28008E-68F2-4731-84B7-12F4FC6F92A4}" destId="{1FA90253-3D24-45BB-B8D3-E0DFB0A24972}" srcOrd="0" destOrd="0" presId="urn:microsoft.com/office/officeart/2005/8/layout/vList4#1"/>
    <dgm:cxn modelId="{7067AB16-365E-4FAD-9EA9-94BBD3AA5C96}" type="presParOf" srcId="{0A28008E-68F2-4731-84B7-12F4FC6F92A4}" destId="{85FA3C73-DDB5-4FDB-8966-02578B4B8C14}" srcOrd="1" destOrd="0" presId="urn:microsoft.com/office/officeart/2005/8/layout/vList4#1"/>
    <dgm:cxn modelId="{5EF448B8-1459-431F-8280-2DD7A92D77FD}" type="presParOf" srcId="{0A28008E-68F2-4731-84B7-12F4FC6F92A4}" destId="{15150DDC-A4EF-4320-A7B9-1731855B03D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95E017-1D1B-4840-B2DD-2BB70144582C}" type="doc">
      <dgm:prSet loTypeId="urn:microsoft.com/office/officeart/2005/8/layout/vProcess5" loCatId="process" qsTypeId="urn:microsoft.com/office/officeart/2005/8/quickstyle/simple1#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E833231-0176-4496-B3E7-4E3B5AECE207}">
      <dgm:prSet phldrT="[Текст]" custT="1"/>
      <dgm:spPr/>
      <dgm:t>
        <a:bodyPr/>
        <a:lstStyle/>
        <a:p>
          <a:r>
            <a:rPr lang="ru-RU" sz="2800" b="0" dirty="0" smtClean="0">
              <a:latin typeface="+mn-lt"/>
              <a:cs typeface="Times New Roman" pitchFamily="18" charset="0"/>
            </a:rPr>
            <a:t> Крепкую теоретическую базу</a:t>
          </a:r>
          <a:endParaRPr lang="ru-RU" sz="2800" b="0" dirty="0">
            <a:latin typeface="+mn-lt"/>
            <a:cs typeface="Times New Roman" pitchFamily="18" charset="0"/>
          </a:endParaRPr>
        </a:p>
      </dgm:t>
    </dgm:pt>
    <dgm:pt modelId="{1B82A524-1C68-4EC4-8D43-2A8A6DCE83FB}" type="parTrans" cxnId="{EC67CFCF-70F1-49F5-8D2D-0EA4529C22D9}">
      <dgm:prSet/>
      <dgm:spPr/>
      <dgm:t>
        <a:bodyPr/>
        <a:lstStyle/>
        <a:p>
          <a:endParaRPr lang="ru-RU"/>
        </a:p>
      </dgm:t>
    </dgm:pt>
    <dgm:pt modelId="{9A0C95F9-6D84-437E-9CD3-E292D9B404ED}" type="sibTrans" cxnId="{EC67CFCF-70F1-49F5-8D2D-0EA4529C22D9}">
      <dgm:prSet/>
      <dgm:spPr/>
      <dgm:t>
        <a:bodyPr/>
        <a:lstStyle/>
        <a:p>
          <a:endParaRPr lang="ru-RU"/>
        </a:p>
      </dgm:t>
    </dgm:pt>
    <dgm:pt modelId="{CE2B62C8-680B-4254-9685-CB6F86BE8C69}">
      <dgm:prSet phldrT="[Текст]" custT="1"/>
      <dgm:spPr/>
      <dgm:t>
        <a:bodyPr/>
        <a:lstStyle/>
        <a:p>
          <a:r>
            <a:rPr lang="ru-RU" sz="2800" b="0" dirty="0" smtClean="0">
              <a:latin typeface="+mn-lt"/>
              <a:cs typeface="Times New Roman" pitchFamily="18" charset="0"/>
            </a:rPr>
            <a:t> Практический опыт         реализации проектов</a:t>
          </a:r>
          <a:endParaRPr lang="ru-RU" sz="2800" b="0" dirty="0">
            <a:latin typeface="+mn-lt"/>
            <a:cs typeface="Times New Roman" pitchFamily="18" charset="0"/>
          </a:endParaRPr>
        </a:p>
      </dgm:t>
    </dgm:pt>
    <dgm:pt modelId="{2C698B58-631B-4842-AC5D-37D97D6D80B0}" type="parTrans" cxnId="{6D5B4F15-3608-4E00-A80C-AA423A45F2F9}">
      <dgm:prSet/>
      <dgm:spPr/>
      <dgm:t>
        <a:bodyPr/>
        <a:lstStyle/>
        <a:p>
          <a:endParaRPr lang="ru-RU"/>
        </a:p>
      </dgm:t>
    </dgm:pt>
    <dgm:pt modelId="{730CED6C-7B24-42E2-BA07-D273AC63B173}" type="sibTrans" cxnId="{6D5B4F15-3608-4E00-A80C-AA423A45F2F9}">
      <dgm:prSet/>
      <dgm:spPr/>
      <dgm:t>
        <a:bodyPr/>
        <a:lstStyle/>
        <a:p>
          <a:endParaRPr lang="ru-RU"/>
        </a:p>
      </dgm:t>
    </dgm:pt>
    <dgm:pt modelId="{4393200E-97C8-480D-A11A-CCF8F50A7854}">
      <dgm:prSet phldrT="[Текст]" custT="1"/>
      <dgm:spPr/>
      <dgm:t>
        <a:bodyPr/>
        <a:lstStyle/>
        <a:p>
          <a:r>
            <a:rPr lang="ru-RU" sz="2800" b="0" i="0" dirty="0" smtClean="0">
              <a:solidFill>
                <a:srgbClr val="000058"/>
              </a:solidFill>
              <a:latin typeface="+mn-lt"/>
              <a:cs typeface="Times New Roman" pitchFamily="18" charset="0"/>
            </a:rPr>
            <a:t> Возможность реализации себя в действующих проектах</a:t>
          </a:r>
          <a:endParaRPr lang="ru-RU" sz="2800" b="0" i="0" dirty="0">
            <a:solidFill>
              <a:srgbClr val="000058"/>
            </a:solidFill>
            <a:latin typeface="+mn-lt"/>
            <a:cs typeface="Times New Roman" pitchFamily="18" charset="0"/>
          </a:endParaRPr>
        </a:p>
      </dgm:t>
    </dgm:pt>
    <dgm:pt modelId="{CC8FBF55-E195-4286-B4E2-17FEF4D45719}" type="parTrans" cxnId="{0741801D-4C71-419B-8A1C-B122E5E0006F}">
      <dgm:prSet/>
      <dgm:spPr/>
      <dgm:t>
        <a:bodyPr/>
        <a:lstStyle/>
        <a:p>
          <a:endParaRPr lang="ru-RU"/>
        </a:p>
      </dgm:t>
    </dgm:pt>
    <dgm:pt modelId="{5A47C363-7CD9-400C-8C16-C31068390742}" type="sibTrans" cxnId="{0741801D-4C71-419B-8A1C-B122E5E0006F}">
      <dgm:prSet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321B558-238C-4AF8-8080-7EB21F94EBDB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0058"/>
              </a:solidFill>
              <a:latin typeface="+mn-lt"/>
              <a:cs typeface="Times New Roman" pitchFamily="18" charset="0"/>
            </a:rPr>
            <a:t> Конкурентоспособность на рынке труда</a:t>
          </a:r>
          <a:endParaRPr lang="ru-RU" sz="2800" dirty="0">
            <a:solidFill>
              <a:srgbClr val="000058"/>
            </a:solidFill>
            <a:latin typeface="+mn-lt"/>
            <a:cs typeface="Times New Roman" pitchFamily="18" charset="0"/>
          </a:endParaRPr>
        </a:p>
      </dgm:t>
    </dgm:pt>
    <dgm:pt modelId="{6461EC76-D108-4B28-A790-7B1F579207D6}" type="parTrans" cxnId="{FDF1E037-C1A3-4B99-BAB2-85AE6939FF59}">
      <dgm:prSet/>
      <dgm:spPr/>
      <dgm:t>
        <a:bodyPr/>
        <a:lstStyle/>
        <a:p>
          <a:endParaRPr lang="ru-RU"/>
        </a:p>
      </dgm:t>
    </dgm:pt>
    <dgm:pt modelId="{2EE2E7DE-0AEE-4339-9116-B602BDE21258}" type="sibTrans" cxnId="{FDF1E037-C1A3-4B99-BAB2-85AE6939FF59}">
      <dgm:prSet/>
      <dgm:spPr/>
      <dgm:t>
        <a:bodyPr/>
        <a:lstStyle/>
        <a:p>
          <a:endParaRPr lang="ru-RU"/>
        </a:p>
      </dgm:t>
    </dgm:pt>
    <dgm:pt modelId="{71FDC150-8F28-4492-9F3F-2FD8FD3F2BD1}" type="pres">
      <dgm:prSet presAssocID="{8795E017-1D1B-4840-B2DD-2BB70144582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939B73-DE89-4DED-96C9-027DD7904584}" type="pres">
      <dgm:prSet presAssocID="{8795E017-1D1B-4840-B2DD-2BB70144582C}" presName="dummyMaxCanvas" presStyleCnt="0">
        <dgm:presLayoutVars/>
      </dgm:prSet>
      <dgm:spPr/>
    </dgm:pt>
    <dgm:pt modelId="{269977DC-894E-472C-9E3B-4473DEA96207}" type="pres">
      <dgm:prSet presAssocID="{8795E017-1D1B-4840-B2DD-2BB70144582C}" presName="FourNodes_1" presStyleLbl="node1" presStyleIdx="0" presStyleCnt="4" custScaleX="96461" custLinFactNeighborX="9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DE0D1-938C-4780-A87B-5C5FA8C42D32}" type="pres">
      <dgm:prSet presAssocID="{8795E017-1D1B-4840-B2DD-2BB70144582C}" presName="FourNodes_2" presStyleLbl="node1" presStyleIdx="1" presStyleCnt="4" custScaleX="96063" custLinFactNeighborX="1070" custLinFactNeighborY="-5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F982A-39F6-4B99-8C17-40948CBCEE78}" type="pres">
      <dgm:prSet presAssocID="{8795E017-1D1B-4840-B2DD-2BB70144582C}" presName="FourNodes_3" presStyleLbl="node1" presStyleIdx="2" presStyleCnt="4" custScaleX="97055" custLinFactNeighborX="-7000" custLinFactNeighborY="-2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A6235-BC2D-4E75-B2D7-A1C6E54FB7BC}" type="pres">
      <dgm:prSet presAssocID="{8795E017-1D1B-4840-B2DD-2BB70144582C}" presName="FourNodes_4" presStyleLbl="node1" presStyleIdx="3" presStyleCnt="4" custScaleX="97825" custLinFactNeighborX="-15217" custLinFactNeighborY="-8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27216-9BD2-474B-BFF0-F4D3086ADF53}" type="pres">
      <dgm:prSet presAssocID="{8795E017-1D1B-4840-B2DD-2BB70144582C}" presName="FourConn_1-2" presStyleLbl="fgAccFollowNode1" presStyleIdx="0" presStyleCnt="3" custLinFactNeighborX="62828" custLinFactNeighborY="6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6C26B-BC7E-42B7-84A8-0DA28BCC2254}" type="pres">
      <dgm:prSet presAssocID="{8795E017-1D1B-4840-B2DD-2BB70144582C}" presName="FourConn_2-3" presStyleLbl="fgAccFollowNode1" presStyleIdx="1" presStyleCnt="3" custLinFactNeighborX="-32641" custLinFactNeighborY="10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0FA92-6AB5-4A6A-AA4E-09267A4A0F7D}" type="pres">
      <dgm:prSet presAssocID="{8795E017-1D1B-4840-B2DD-2BB70144582C}" presName="FourConn_3-4" presStyleLbl="fgAccFollowNode1" presStyleIdx="2" presStyleCnt="3" custLinFactX="-26685" custLinFactNeighborX="-100000" custLinFactNeighborY="1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C456F-7B66-40C2-9B23-81F189E03183}" type="pres">
      <dgm:prSet presAssocID="{8795E017-1D1B-4840-B2DD-2BB70144582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D2B92-BC31-4361-AD0E-2E086F869753}" type="pres">
      <dgm:prSet presAssocID="{8795E017-1D1B-4840-B2DD-2BB70144582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5958D-FDEE-46A4-A2D8-5DC0492310FB}" type="pres">
      <dgm:prSet presAssocID="{8795E017-1D1B-4840-B2DD-2BB70144582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2A4DB-C3BD-4D2E-83E3-524FBF5345B9}" type="pres">
      <dgm:prSet presAssocID="{8795E017-1D1B-4840-B2DD-2BB70144582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5179AE-C861-4947-ABD3-581BE28C5B97}" type="presOf" srcId="{730CED6C-7B24-42E2-BA07-D273AC63B173}" destId="{2B06C26B-BC7E-42B7-84A8-0DA28BCC2254}" srcOrd="0" destOrd="0" presId="urn:microsoft.com/office/officeart/2005/8/layout/vProcess5"/>
    <dgm:cxn modelId="{2DC722CC-3ACF-4381-99BC-B7D82F46A166}" type="presOf" srcId="{CE2B62C8-680B-4254-9685-CB6F86BE8C69}" destId="{210D2B92-BC31-4361-AD0E-2E086F869753}" srcOrd="1" destOrd="0" presId="urn:microsoft.com/office/officeart/2005/8/layout/vProcess5"/>
    <dgm:cxn modelId="{730B5808-1988-4238-B64A-EDCE416E0B11}" type="presOf" srcId="{3E833231-0176-4496-B3E7-4E3B5AECE207}" destId="{269977DC-894E-472C-9E3B-4473DEA96207}" srcOrd="0" destOrd="0" presId="urn:microsoft.com/office/officeart/2005/8/layout/vProcess5"/>
    <dgm:cxn modelId="{6F5367B6-41AD-4449-BEBA-E08BD74318E1}" type="presOf" srcId="{9A0C95F9-6D84-437E-9CD3-E292D9B404ED}" destId="{55A27216-9BD2-474B-BFF0-F4D3086ADF53}" srcOrd="0" destOrd="0" presId="urn:microsoft.com/office/officeart/2005/8/layout/vProcess5"/>
    <dgm:cxn modelId="{5C50CCD5-2C16-43C1-89CD-E01BC6A43616}" type="presOf" srcId="{4321B558-238C-4AF8-8080-7EB21F94EBDB}" destId="{105A6235-BC2D-4E75-B2D7-A1C6E54FB7BC}" srcOrd="0" destOrd="0" presId="urn:microsoft.com/office/officeart/2005/8/layout/vProcess5"/>
    <dgm:cxn modelId="{EC67CFCF-70F1-49F5-8D2D-0EA4529C22D9}" srcId="{8795E017-1D1B-4840-B2DD-2BB70144582C}" destId="{3E833231-0176-4496-B3E7-4E3B5AECE207}" srcOrd="0" destOrd="0" parTransId="{1B82A524-1C68-4EC4-8D43-2A8A6DCE83FB}" sibTransId="{9A0C95F9-6D84-437E-9CD3-E292D9B404ED}"/>
    <dgm:cxn modelId="{979B8CEB-A694-456B-8F67-4216177379A3}" type="presOf" srcId="{CE2B62C8-680B-4254-9685-CB6F86BE8C69}" destId="{B94DE0D1-938C-4780-A87B-5C5FA8C42D32}" srcOrd="0" destOrd="0" presId="urn:microsoft.com/office/officeart/2005/8/layout/vProcess5"/>
    <dgm:cxn modelId="{EE192D66-43C4-4008-AE86-1371F4B0A2E3}" type="presOf" srcId="{4393200E-97C8-480D-A11A-CCF8F50A7854}" destId="{E38F982A-39F6-4B99-8C17-40948CBCEE78}" srcOrd="0" destOrd="0" presId="urn:microsoft.com/office/officeart/2005/8/layout/vProcess5"/>
    <dgm:cxn modelId="{BDB0FE0E-87BE-4821-B3D3-D5CE51420684}" type="presOf" srcId="{3E833231-0176-4496-B3E7-4E3B5AECE207}" destId="{5B3C456F-7B66-40C2-9B23-81F189E03183}" srcOrd="1" destOrd="0" presId="urn:microsoft.com/office/officeart/2005/8/layout/vProcess5"/>
    <dgm:cxn modelId="{AB0F614C-F6F1-402B-883B-E6A9BA434563}" type="presOf" srcId="{5A47C363-7CD9-400C-8C16-C31068390742}" destId="{AE70FA92-6AB5-4A6A-AA4E-09267A4A0F7D}" srcOrd="0" destOrd="0" presId="urn:microsoft.com/office/officeart/2005/8/layout/vProcess5"/>
    <dgm:cxn modelId="{0741801D-4C71-419B-8A1C-B122E5E0006F}" srcId="{8795E017-1D1B-4840-B2DD-2BB70144582C}" destId="{4393200E-97C8-480D-A11A-CCF8F50A7854}" srcOrd="2" destOrd="0" parTransId="{CC8FBF55-E195-4286-B4E2-17FEF4D45719}" sibTransId="{5A47C363-7CD9-400C-8C16-C31068390742}"/>
    <dgm:cxn modelId="{85DA7449-0983-4F4B-B48D-E5AABAD7F818}" type="presOf" srcId="{4321B558-238C-4AF8-8080-7EB21F94EBDB}" destId="{7E42A4DB-C3BD-4D2E-83E3-524FBF5345B9}" srcOrd="1" destOrd="0" presId="urn:microsoft.com/office/officeart/2005/8/layout/vProcess5"/>
    <dgm:cxn modelId="{D75BE2BF-5732-4A0E-9CB1-618CB1A1B639}" type="presOf" srcId="{8795E017-1D1B-4840-B2DD-2BB70144582C}" destId="{71FDC150-8F28-4492-9F3F-2FD8FD3F2BD1}" srcOrd="0" destOrd="0" presId="urn:microsoft.com/office/officeart/2005/8/layout/vProcess5"/>
    <dgm:cxn modelId="{6D5B4F15-3608-4E00-A80C-AA423A45F2F9}" srcId="{8795E017-1D1B-4840-B2DD-2BB70144582C}" destId="{CE2B62C8-680B-4254-9685-CB6F86BE8C69}" srcOrd="1" destOrd="0" parTransId="{2C698B58-631B-4842-AC5D-37D97D6D80B0}" sibTransId="{730CED6C-7B24-42E2-BA07-D273AC63B173}"/>
    <dgm:cxn modelId="{56E0CCB0-EFB8-4B25-9152-33F9FC272D42}" type="presOf" srcId="{4393200E-97C8-480D-A11A-CCF8F50A7854}" destId="{0B45958D-FDEE-46A4-A2D8-5DC0492310FB}" srcOrd="1" destOrd="0" presId="urn:microsoft.com/office/officeart/2005/8/layout/vProcess5"/>
    <dgm:cxn modelId="{FDF1E037-C1A3-4B99-BAB2-85AE6939FF59}" srcId="{8795E017-1D1B-4840-B2DD-2BB70144582C}" destId="{4321B558-238C-4AF8-8080-7EB21F94EBDB}" srcOrd="3" destOrd="0" parTransId="{6461EC76-D108-4B28-A790-7B1F579207D6}" sibTransId="{2EE2E7DE-0AEE-4339-9116-B602BDE21258}"/>
    <dgm:cxn modelId="{6959A4CC-F1E8-46A1-A28C-0A029D919E40}" type="presParOf" srcId="{71FDC150-8F28-4492-9F3F-2FD8FD3F2BD1}" destId="{6B939B73-DE89-4DED-96C9-027DD7904584}" srcOrd="0" destOrd="0" presId="urn:microsoft.com/office/officeart/2005/8/layout/vProcess5"/>
    <dgm:cxn modelId="{DDDDE252-1371-4674-8BF1-2C1477D55713}" type="presParOf" srcId="{71FDC150-8F28-4492-9F3F-2FD8FD3F2BD1}" destId="{269977DC-894E-472C-9E3B-4473DEA96207}" srcOrd="1" destOrd="0" presId="urn:microsoft.com/office/officeart/2005/8/layout/vProcess5"/>
    <dgm:cxn modelId="{9A9A493E-4C5A-4FAC-9B35-6475FA50C2AC}" type="presParOf" srcId="{71FDC150-8F28-4492-9F3F-2FD8FD3F2BD1}" destId="{B94DE0D1-938C-4780-A87B-5C5FA8C42D32}" srcOrd="2" destOrd="0" presId="urn:microsoft.com/office/officeart/2005/8/layout/vProcess5"/>
    <dgm:cxn modelId="{BB955E28-21F2-4747-B2BD-939906244F04}" type="presParOf" srcId="{71FDC150-8F28-4492-9F3F-2FD8FD3F2BD1}" destId="{E38F982A-39F6-4B99-8C17-40948CBCEE78}" srcOrd="3" destOrd="0" presId="urn:microsoft.com/office/officeart/2005/8/layout/vProcess5"/>
    <dgm:cxn modelId="{09301AD4-3D1E-4DF8-A3DC-55FB74903313}" type="presParOf" srcId="{71FDC150-8F28-4492-9F3F-2FD8FD3F2BD1}" destId="{105A6235-BC2D-4E75-B2D7-A1C6E54FB7BC}" srcOrd="4" destOrd="0" presId="urn:microsoft.com/office/officeart/2005/8/layout/vProcess5"/>
    <dgm:cxn modelId="{361BD52C-447E-4047-B8A1-0531B930ED04}" type="presParOf" srcId="{71FDC150-8F28-4492-9F3F-2FD8FD3F2BD1}" destId="{55A27216-9BD2-474B-BFF0-F4D3086ADF53}" srcOrd="5" destOrd="0" presId="urn:microsoft.com/office/officeart/2005/8/layout/vProcess5"/>
    <dgm:cxn modelId="{AC308984-A3F8-4E0D-B642-B4EE08628576}" type="presParOf" srcId="{71FDC150-8F28-4492-9F3F-2FD8FD3F2BD1}" destId="{2B06C26B-BC7E-42B7-84A8-0DA28BCC2254}" srcOrd="6" destOrd="0" presId="urn:microsoft.com/office/officeart/2005/8/layout/vProcess5"/>
    <dgm:cxn modelId="{827B0429-9884-4E4B-B6C7-B8D341D82C99}" type="presParOf" srcId="{71FDC150-8F28-4492-9F3F-2FD8FD3F2BD1}" destId="{AE70FA92-6AB5-4A6A-AA4E-09267A4A0F7D}" srcOrd="7" destOrd="0" presId="urn:microsoft.com/office/officeart/2005/8/layout/vProcess5"/>
    <dgm:cxn modelId="{F86B72C2-493C-43CF-9207-2933C6923820}" type="presParOf" srcId="{71FDC150-8F28-4492-9F3F-2FD8FD3F2BD1}" destId="{5B3C456F-7B66-40C2-9B23-81F189E03183}" srcOrd="8" destOrd="0" presId="urn:microsoft.com/office/officeart/2005/8/layout/vProcess5"/>
    <dgm:cxn modelId="{3D36DA11-141A-4B41-81F0-90D8976335CE}" type="presParOf" srcId="{71FDC150-8F28-4492-9F3F-2FD8FD3F2BD1}" destId="{210D2B92-BC31-4361-AD0E-2E086F869753}" srcOrd="9" destOrd="0" presId="urn:microsoft.com/office/officeart/2005/8/layout/vProcess5"/>
    <dgm:cxn modelId="{1FB959FD-A9E2-4248-A331-78D5F24261C7}" type="presParOf" srcId="{71FDC150-8F28-4492-9F3F-2FD8FD3F2BD1}" destId="{0B45958D-FDEE-46A4-A2D8-5DC0492310FB}" srcOrd="10" destOrd="0" presId="urn:microsoft.com/office/officeart/2005/8/layout/vProcess5"/>
    <dgm:cxn modelId="{88D07D4D-6192-41C5-A345-93F3AA98FBBC}" type="presParOf" srcId="{71FDC150-8F28-4492-9F3F-2FD8FD3F2BD1}" destId="{7E42A4DB-C3BD-4D2E-83E3-524FBF5345B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33F78E-2582-4068-AE1D-4CC0457E7004}" type="doc">
      <dgm:prSet loTypeId="urn:microsoft.com/office/officeart/2005/8/layout/pList2#1" loCatId="list" qsTypeId="urn:microsoft.com/office/officeart/2005/8/quickstyle/simple1#6" qsCatId="simple" csTypeId="urn:microsoft.com/office/officeart/2005/8/colors/accent1_2#4" csCatId="accent1" phldr="1"/>
      <dgm:spPr/>
    </dgm:pt>
    <dgm:pt modelId="{012974E9-6255-4A3A-B3A6-389DA96F81B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600" dirty="0" smtClean="0">
            <a:solidFill>
              <a:schemeClr val="accent2">
                <a:lumMod val="75000"/>
              </a:schemeClr>
            </a:solidFill>
          </a:endParaRPr>
        </a:p>
        <a:p>
          <a:r>
            <a:rPr lang="ru-RU" sz="2600" dirty="0" smtClean="0">
              <a:solidFill>
                <a:schemeClr val="accent2">
                  <a:lumMod val="75000"/>
                </a:schemeClr>
              </a:solidFill>
            </a:rPr>
            <a:t>Прикладные тренинги и семинары</a:t>
          </a:r>
          <a:endParaRPr lang="ru-RU" sz="2600" dirty="0">
            <a:solidFill>
              <a:schemeClr val="accent2">
                <a:lumMod val="75000"/>
              </a:schemeClr>
            </a:solidFill>
          </a:endParaRPr>
        </a:p>
      </dgm:t>
    </dgm:pt>
    <dgm:pt modelId="{C0F91A0A-6D79-43E5-83FC-47DE261D21C4}" type="parTrans" cxnId="{15AAE2E4-A8C9-423F-A31A-A4A5A7DE7D17}">
      <dgm:prSet/>
      <dgm:spPr/>
      <dgm:t>
        <a:bodyPr/>
        <a:lstStyle/>
        <a:p>
          <a:endParaRPr lang="ru-RU"/>
        </a:p>
      </dgm:t>
    </dgm:pt>
    <dgm:pt modelId="{36276515-F40F-4241-8329-C145F9623B20}" type="sibTrans" cxnId="{15AAE2E4-A8C9-423F-A31A-A4A5A7DE7D17}">
      <dgm:prSet/>
      <dgm:spPr/>
      <dgm:t>
        <a:bodyPr/>
        <a:lstStyle/>
        <a:p>
          <a:endParaRPr lang="ru-RU"/>
        </a:p>
      </dgm:t>
    </dgm:pt>
    <dgm:pt modelId="{F2501B0F-3D88-4241-B887-55B2CA93523F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Участие в реальных проектах от разработки до реализации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38006B90-C886-446F-9E5D-C3C8D1311EF5}" type="parTrans" cxnId="{EAF06E2B-07A4-431A-AA80-C15F4ADC31BB}">
      <dgm:prSet/>
      <dgm:spPr/>
      <dgm:t>
        <a:bodyPr/>
        <a:lstStyle/>
        <a:p>
          <a:endParaRPr lang="ru-RU"/>
        </a:p>
      </dgm:t>
    </dgm:pt>
    <dgm:pt modelId="{84C0FF33-A5B4-4093-94F8-227FFEC76B11}" type="sibTrans" cxnId="{EAF06E2B-07A4-431A-AA80-C15F4ADC31BB}">
      <dgm:prSet/>
      <dgm:spPr/>
      <dgm:t>
        <a:bodyPr/>
        <a:lstStyle/>
        <a:p>
          <a:endParaRPr lang="ru-RU"/>
        </a:p>
      </dgm:t>
    </dgm:pt>
    <dgm:pt modelId="{1E4A5413-3364-47E6-8A4A-C52C928B7C2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Work-shop 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от опытных и успешных проектных менеджеров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E1731959-C344-4EA8-A242-2D977D5DC4BA}" type="parTrans" cxnId="{8136F8CE-4158-4EEF-9D46-58E298C0C696}">
      <dgm:prSet/>
      <dgm:spPr/>
      <dgm:t>
        <a:bodyPr/>
        <a:lstStyle/>
        <a:p>
          <a:endParaRPr lang="ru-RU"/>
        </a:p>
      </dgm:t>
    </dgm:pt>
    <dgm:pt modelId="{BD337CD6-B056-4B19-BCAD-69D8C7BF8A69}" type="sibTrans" cxnId="{8136F8CE-4158-4EEF-9D46-58E298C0C696}">
      <dgm:prSet/>
      <dgm:spPr/>
      <dgm:t>
        <a:bodyPr/>
        <a:lstStyle/>
        <a:p>
          <a:endParaRPr lang="ru-RU"/>
        </a:p>
      </dgm:t>
    </dgm:pt>
    <dgm:pt modelId="{DC6F42A3-EF0F-4AC1-A7CD-9F9B5370DD8D}" type="pres">
      <dgm:prSet presAssocID="{AF33F78E-2582-4068-AE1D-4CC0457E7004}" presName="Name0" presStyleCnt="0">
        <dgm:presLayoutVars>
          <dgm:dir/>
          <dgm:resizeHandles val="exact"/>
        </dgm:presLayoutVars>
      </dgm:prSet>
      <dgm:spPr/>
    </dgm:pt>
    <dgm:pt modelId="{484928BE-2A87-4461-A048-90076A0B6F83}" type="pres">
      <dgm:prSet presAssocID="{AF33F78E-2582-4068-AE1D-4CC0457E7004}" presName="bkgdShp" presStyleLbl="alignAccFollowNode1" presStyleIdx="0" presStyleCnt="1" custScaleX="98447" custScaleY="112622"/>
      <dgm:spPr/>
    </dgm:pt>
    <dgm:pt modelId="{D325E486-A2AA-4FDD-88EC-61F552D24237}" type="pres">
      <dgm:prSet presAssocID="{AF33F78E-2582-4068-AE1D-4CC0457E7004}" presName="linComp" presStyleCnt="0"/>
      <dgm:spPr/>
    </dgm:pt>
    <dgm:pt modelId="{2EA02DDE-0E38-4B79-AD0D-776E2A29A6AD}" type="pres">
      <dgm:prSet presAssocID="{012974E9-6255-4A3A-B3A6-389DA96F81B1}" presName="compNode" presStyleCnt="0"/>
      <dgm:spPr/>
    </dgm:pt>
    <dgm:pt modelId="{226D37F0-615C-44F7-9282-48908AB7302F}" type="pres">
      <dgm:prSet presAssocID="{012974E9-6255-4A3A-B3A6-389DA96F81B1}" presName="node" presStyleLbl="node1" presStyleIdx="0" presStyleCnt="3" custScaleX="98284" custLinFactX="10708" custLinFactNeighborX="100000" custLinFactNeighborY="-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2E5D1-684D-42D3-A98B-497FF367A265}" type="pres">
      <dgm:prSet presAssocID="{012974E9-6255-4A3A-B3A6-389DA96F81B1}" presName="invisiNode" presStyleLbl="node1" presStyleIdx="0" presStyleCnt="3"/>
      <dgm:spPr/>
    </dgm:pt>
    <dgm:pt modelId="{4A55EBAC-D6F8-44A3-822E-120B0116F366}" type="pres">
      <dgm:prSet presAssocID="{012974E9-6255-4A3A-B3A6-389DA96F81B1}" presName="imagNode" presStyleLbl="fgImgPlace1" presStyleIdx="0" presStyleCnt="3" custScaleX="9311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9803C27-A130-422C-9EAA-F8A920C34B2E}" type="pres">
      <dgm:prSet presAssocID="{36276515-F40F-4241-8329-C145F9623B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26516CE-2CB0-431A-B32A-C1CF230B8038}" type="pres">
      <dgm:prSet presAssocID="{F2501B0F-3D88-4241-B887-55B2CA93523F}" presName="compNode" presStyleCnt="0"/>
      <dgm:spPr/>
    </dgm:pt>
    <dgm:pt modelId="{6535AD2E-C252-419A-A05C-FF31EB156DE1}" type="pres">
      <dgm:prSet presAssocID="{F2501B0F-3D88-4241-B887-55B2CA93523F}" presName="node" presStyleLbl="node1" presStyleIdx="1" presStyleCnt="3" custLinFactX="-9142" custLinFactNeighborX="-100000" custLinFactNeighborY="5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BE447-0C33-4FDA-A4D1-8F94E470C0DF}" type="pres">
      <dgm:prSet presAssocID="{F2501B0F-3D88-4241-B887-55B2CA93523F}" presName="invisiNode" presStyleLbl="node1" presStyleIdx="1" presStyleCnt="3"/>
      <dgm:spPr/>
    </dgm:pt>
    <dgm:pt modelId="{6C7E7CB7-42F6-42F7-939A-34A983CCD214}" type="pres">
      <dgm:prSet presAssocID="{F2501B0F-3D88-4241-B887-55B2CA93523F}" presName="imagNode" presStyleLbl="fgImgPlace1" presStyleIdx="1" presStyleCnt="3" custScaleX="9586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3AADF51-11C7-43F9-8DCB-7FD41D3D6D5B}" type="pres">
      <dgm:prSet presAssocID="{84C0FF33-A5B4-4093-94F8-227FFEC76B1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DDE710-EBB5-416C-8699-FF1DD5E86DB6}" type="pres">
      <dgm:prSet presAssocID="{1E4A5413-3364-47E6-8A4A-C52C928B7C28}" presName="compNode" presStyleCnt="0"/>
      <dgm:spPr/>
    </dgm:pt>
    <dgm:pt modelId="{F75398B8-28BB-4B5F-BCF4-39FCCAD2F36B}" type="pres">
      <dgm:prSet presAssocID="{1E4A5413-3364-47E6-8A4A-C52C928B7C28}" presName="node" presStyleLbl="node1" presStyleIdx="2" presStyleCnt="3" custLinFactNeighborX="2273" custLinFactNeighborY="-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8F5CA-499F-4C22-A7FD-97C50F53E279}" type="pres">
      <dgm:prSet presAssocID="{1E4A5413-3364-47E6-8A4A-C52C928B7C28}" presName="invisiNode" presStyleLbl="node1" presStyleIdx="2" presStyleCnt="3"/>
      <dgm:spPr/>
    </dgm:pt>
    <dgm:pt modelId="{4CFB3122-2C84-4E15-B3D1-AE4F03198C1B}" type="pres">
      <dgm:prSet presAssocID="{1E4A5413-3364-47E6-8A4A-C52C928B7C28}" presName="imagNode" presStyleLbl="fgImgPlace1" presStyleIdx="2" presStyleCnt="3" custScaleX="9479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CB72F0D-AAF0-42D0-9B1D-72005BC7D44F}" type="presOf" srcId="{84C0FF33-A5B4-4093-94F8-227FFEC76B11}" destId="{B3AADF51-11C7-43F9-8DCB-7FD41D3D6D5B}" srcOrd="0" destOrd="0" presId="urn:microsoft.com/office/officeart/2005/8/layout/pList2#1"/>
    <dgm:cxn modelId="{23396E36-B276-4872-B232-C992C7110432}" type="presOf" srcId="{AF33F78E-2582-4068-AE1D-4CC0457E7004}" destId="{DC6F42A3-EF0F-4AC1-A7CD-9F9B5370DD8D}" srcOrd="0" destOrd="0" presId="urn:microsoft.com/office/officeart/2005/8/layout/pList2#1"/>
    <dgm:cxn modelId="{EDD8DAFF-4DC8-4C09-B674-78D6C94CD6D8}" type="presOf" srcId="{1E4A5413-3364-47E6-8A4A-C52C928B7C28}" destId="{F75398B8-28BB-4B5F-BCF4-39FCCAD2F36B}" srcOrd="0" destOrd="0" presId="urn:microsoft.com/office/officeart/2005/8/layout/pList2#1"/>
    <dgm:cxn modelId="{03143151-CD98-4B5E-8E3A-6D830351FD28}" type="presOf" srcId="{36276515-F40F-4241-8329-C145F9623B20}" destId="{99803C27-A130-422C-9EAA-F8A920C34B2E}" srcOrd="0" destOrd="0" presId="urn:microsoft.com/office/officeart/2005/8/layout/pList2#1"/>
    <dgm:cxn modelId="{15AAE2E4-A8C9-423F-A31A-A4A5A7DE7D17}" srcId="{AF33F78E-2582-4068-AE1D-4CC0457E7004}" destId="{012974E9-6255-4A3A-B3A6-389DA96F81B1}" srcOrd="0" destOrd="0" parTransId="{C0F91A0A-6D79-43E5-83FC-47DE261D21C4}" sibTransId="{36276515-F40F-4241-8329-C145F9623B20}"/>
    <dgm:cxn modelId="{FD7BBFE0-9ADA-4178-AE4F-466B06D9F514}" type="presOf" srcId="{F2501B0F-3D88-4241-B887-55B2CA93523F}" destId="{6535AD2E-C252-419A-A05C-FF31EB156DE1}" srcOrd="0" destOrd="0" presId="urn:microsoft.com/office/officeart/2005/8/layout/pList2#1"/>
    <dgm:cxn modelId="{EAF06E2B-07A4-431A-AA80-C15F4ADC31BB}" srcId="{AF33F78E-2582-4068-AE1D-4CC0457E7004}" destId="{F2501B0F-3D88-4241-B887-55B2CA93523F}" srcOrd="1" destOrd="0" parTransId="{38006B90-C886-446F-9E5D-C3C8D1311EF5}" sibTransId="{84C0FF33-A5B4-4093-94F8-227FFEC76B11}"/>
    <dgm:cxn modelId="{8136F8CE-4158-4EEF-9D46-58E298C0C696}" srcId="{AF33F78E-2582-4068-AE1D-4CC0457E7004}" destId="{1E4A5413-3364-47E6-8A4A-C52C928B7C28}" srcOrd="2" destOrd="0" parTransId="{E1731959-C344-4EA8-A242-2D977D5DC4BA}" sibTransId="{BD337CD6-B056-4B19-BCAD-69D8C7BF8A69}"/>
    <dgm:cxn modelId="{7CA62901-7722-40FA-BB0E-AEACF7DB236D}" type="presOf" srcId="{012974E9-6255-4A3A-B3A6-389DA96F81B1}" destId="{226D37F0-615C-44F7-9282-48908AB7302F}" srcOrd="0" destOrd="0" presId="urn:microsoft.com/office/officeart/2005/8/layout/pList2#1"/>
    <dgm:cxn modelId="{E9DF85FE-5B7B-4EA1-BA8C-A5D4AE45DE69}" type="presParOf" srcId="{DC6F42A3-EF0F-4AC1-A7CD-9F9B5370DD8D}" destId="{484928BE-2A87-4461-A048-90076A0B6F83}" srcOrd="0" destOrd="0" presId="urn:microsoft.com/office/officeart/2005/8/layout/pList2#1"/>
    <dgm:cxn modelId="{D02F898D-7CA8-4E17-8C85-C50432A69135}" type="presParOf" srcId="{DC6F42A3-EF0F-4AC1-A7CD-9F9B5370DD8D}" destId="{D325E486-A2AA-4FDD-88EC-61F552D24237}" srcOrd="1" destOrd="0" presId="urn:microsoft.com/office/officeart/2005/8/layout/pList2#1"/>
    <dgm:cxn modelId="{F0DDDB5B-72AA-410B-A6A9-A80DF5976812}" type="presParOf" srcId="{D325E486-A2AA-4FDD-88EC-61F552D24237}" destId="{2EA02DDE-0E38-4B79-AD0D-776E2A29A6AD}" srcOrd="0" destOrd="0" presId="urn:microsoft.com/office/officeart/2005/8/layout/pList2#1"/>
    <dgm:cxn modelId="{C2EC99BC-C29D-4026-8231-9E4DF2819797}" type="presParOf" srcId="{2EA02DDE-0E38-4B79-AD0D-776E2A29A6AD}" destId="{226D37F0-615C-44F7-9282-48908AB7302F}" srcOrd="0" destOrd="0" presId="urn:microsoft.com/office/officeart/2005/8/layout/pList2#1"/>
    <dgm:cxn modelId="{AD72834E-BB29-4961-901E-DC605A1A0B3B}" type="presParOf" srcId="{2EA02DDE-0E38-4B79-AD0D-776E2A29A6AD}" destId="{A572E5D1-684D-42D3-A98B-497FF367A265}" srcOrd="1" destOrd="0" presId="urn:microsoft.com/office/officeart/2005/8/layout/pList2#1"/>
    <dgm:cxn modelId="{08BE84B1-256A-4A63-B00E-8D21079B222B}" type="presParOf" srcId="{2EA02DDE-0E38-4B79-AD0D-776E2A29A6AD}" destId="{4A55EBAC-D6F8-44A3-822E-120B0116F366}" srcOrd="2" destOrd="0" presId="urn:microsoft.com/office/officeart/2005/8/layout/pList2#1"/>
    <dgm:cxn modelId="{8492710E-B1D6-43FA-B00B-14369B0D8014}" type="presParOf" srcId="{D325E486-A2AA-4FDD-88EC-61F552D24237}" destId="{99803C27-A130-422C-9EAA-F8A920C34B2E}" srcOrd="1" destOrd="0" presId="urn:microsoft.com/office/officeart/2005/8/layout/pList2#1"/>
    <dgm:cxn modelId="{891CCE66-B33F-4E1A-9784-5235659E99FE}" type="presParOf" srcId="{D325E486-A2AA-4FDD-88EC-61F552D24237}" destId="{C26516CE-2CB0-431A-B32A-C1CF230B8038}" srcOrd="2" destOrd="0" presId="urn:microsoft.com/office/officeart/2005/8/layout/pList2#1"/>
    <dgm:cxn modelId="{899950DC-A905-49AC-9303-3BE89D740B40}" type="presParOf" srcId="{C26516CE-2CB0-431A-B32A-C1CF230B8038}" destId="{6535AD2E-C252-419A-A05C-FF31EB156DE1}" srcOrd="0" destOrd="0" presId="urn:microsoft.com/office/officeart/2005/8/layout/pList2#1"/>
    <dgm:cxn modelId="{16FAEA03-D511-4A13-A996-EAA492726FEB}" type="presParOf" srcId="{C26516CE-2CB0-431A-B32A-C1CF230B8038}" destId="{137BE447-0C33-4FDA-A4D1-8F94E470C0DF}" srcOrd="1" destOrd="0" presId="urn:microsoft.com/office/officeart/2005/8/layout/pList2#1"/>
    <dgm:cxn modelId="{E629ED1D-1F47-42F8-928B-61A95B1F0795}" type="presParOf" srcId="{C26516CE-2CB0-431A-B32A-C1CF230B8038}" destId="{6C7E7CB7-42F6-42F7-939A-34A983CCD214}" srcOrd="2" destOrd="0" presId="urn:microsoft.com/office/officeart/2005/8/layout/pList2#1"/>
    <dgm:cxn modelId="{958E7F7C-8B07-4615-9BF8-17FA8D65019B}" type="presParOf" srcId="{D325E486-A2AA-4FDD-88EC-61F552D24237}" destId="{B3AADF51-11C7-43F9-8DCB-7FD41D3D6D5B}" srcOrd="3" destOrd="0" presId="urn:microsoft.com/office/officeart/2005/8/layout/pList2#1"/>
    <dgm:cxn modelId="{72E68320-D0D3-4E0E-9FA1-F6B8E75455E5}" type="presParOf" srcId="{D325E486-A2AA-4FDD-88EC-61F552D24237}" destId="{4DDDE710-EBB5-416C-8699-FF1DD5E86DB6}" srcOrd="4" destOrd="0" presId="urn:microsoft.com/office/officeart/2005/8/layout/pList2#1"/>
    <dgm:cxn modelId="{B95AA0C9-1B91-4286-B0DB-904CB2B4CCEF}" type="presParOf" srcId="{4DDDE710-EBB5-416C-8699-FF1DD5E86DB6}" destId="{F75398B8-28BB-4B5F-BCF4-39FCCAD2F36B}" srcOrd="0" destOrd="0" presId="urn:microsoft.com/office/officeart/2005/8/layout/pList2#1"/>
    <dgm:cxn modelId="{88A36C44-DE49-4695-8897-4205835231AC}" type="presParOf" srcId="{4DDDE710-EBB5-416C-8699-FF1DD5E86DB6}" destId="{6288F5CA-499F-4C22-A7FD-97C50F53E279}" srcOrd="1" destOrd="0" presId="urn:microsoft.com/office/officeart/2005/8/layout/pList2#1"/>
    <dgm:cxn modelId="{3AB9311E-78C1-4BF4-B6B4-EB656ADFE737}" type="presParOf" srcId="{4DDDE710-EBB5-416C-8699-FF1DD5E86DB6}" destId="{4CFB3122-2C84-4E15-B3D1-AE4F03198C1B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361224-F5D4-4A42-BA42-063383E6F089}">
      <dsp:nvSpPr>
        <dsp:cNvPr id="0" name=""/>
        <dsp:cNvSpPr/>
      </dsp:nvSpPr>
      <dsp:spPr>
        <a:xfrm>
          <a:off x="0" y="0"/>
          <a:ext cx="7691430" cy="11574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0" kern="1200" dirty="0" smtClean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rPr>
            <a:t>управления изменениями </a:t>
          </a:r>
          <a:endParaRPr lang="ru-RU" sz="2800" i="0" kern="1200" dirty="0">
            <a:solidFill>
              <a:schemeClr val="tx1"/>
            </a:solidFill>
            <a:latin typeface="+mn-lt"/>
            <a:ea typeface="Verdana" pitchFamily="34" charset="0"/>
            <a:cs typeface="Verdana" pitchFamily="34" charset="0"/>
          </a:endParaRPr>
        </a:p>
      </dsp:txBody>
      <dsp:txXfrm>
        <a:off x="1654034" y="0"/>
        <a:ext cx="6037395" cy="1157487"/>
      </dsp:txXfrm>
    </dsp:sp>
    <dsp:sp modelId="{1DCEB37C-B9AA-464C-BA93-D2562F2FE1D2}">
      <dsp:nvSpPr>
        <dsp:cNvPr id="0" name=""/>
        <dsp:cNvSpPr/>
      </dsp:nvSpPr>
      <dsp:spPr>
        <a:xfrm>
          <a:off x="115748" y="115748"/>
          <a:ext cx="1538286" cy="9259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466C5-9B79-4603-A814-C76DFE4EE449}">
      <dsp:nvSpPr>
        <dsp:cNvPr id="0" name=""/>
        <dsp:cNvSpPr/>
      </dsp:nvSpPr>
      <dsp:spPr>
        <a:xfrm>
          <a:off x="0" y="1273236"/>
          <a:ext cx="7691430" cy="11574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rPr>
            <a:t>оптимального использования ресурсов</a:t>
          </a:r>
          <a:endParaRPr lang="ru-RU" sz="2800" kern="1200" dirty="0">
            <a:solidFill>
              <a:schemeClr val="tx1"/>
            </a:solidFill>
            <a:latin typeface="+mn-lt"/>
            <a:ea typeface="Verdana" pitchFamily="34" charset="0"/>
            <a:cs typeface="Verdana" pitchFamily="34" charset="0"/>
          </a:endParaRPr>
        </a:p>
      </dsp:txBody>
      <dsp:txXfrm>
        <a:off x="1654034" y="1273236"/>
        <a:ext cx="6037395" cy="1157487"/>
      </dsp:txXfrm>
    </dsp:sp>
    <dsp:sp modelId="{9538BB6D-AC00-4302-8D4C-B3751690B3EF}">
      <dsp:nvSpPr>
        <dsp:cNvPr id="0" name=""/>
        <dsp:cNvSpPr/>
      </dsp:nvSpPr>
      <dsp:spPr>
        <a:xfrm>
          <a:off x="115748" y="1388984"/>
          <a:ext cx="1538286" cy="9259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90253-3D24-45BB-B8D3-E0DFB0A24972}">
      <dsp:nvSpPr>
        <dsp:cNvPr id="0" name=""/>
        <dsp:cNvSpPr/>
      </dsp:nvSpPr>
      <dsp:spPr>
        <a:xfrm>
          <a:off x="0" y="2546472"/>
          <a:ext cx="7691430" cy="11574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rPr>
            <a:t>достижения поставленных целей</a:t>
          </a:r>
          <a:endParaRPr lang="ru-RU" sz="2800" kern="1200" dirty="0">
            <a:solidFill>
              <a:schemeClr val="tx1"/>
            </a:solidFill>
            <a:latin typeface="+mn-lt"/>
            <a:ea typeface="Verdana" pitchFamily="34" charset="0"/>
            <a:cs typeface="Verdana" pitchFamily="34" charset="0"/>
          </a:endParaRPr>
        </a:p>
      </dsp:txBody>
      <dsp:txXfrm>
        <a:off x="1654034" y="2546472"/>
        <a:ext cx="6037395" cy="1157487"/>
      </dsp:txXfrm>
    </dsp:sp>
    <dsp:sp modelId="{85FA3C73-DDB5-4FDB-8966-02578B4B8C14}">
      <dsp:nvSpPr>
        <dsp:cNvPr id="0" name=""/>
        <dsp:cNvSpPr/>
      </dsp:nvSpPr>
      <dsp:spPr>
        <a:xfrm>
          <a:off x="115748" y="2662221"/>
          <a:ext cx="1538286" cy="9259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.xml"/><Relationship Id="rId7" Type="http://schemas.openxmlformats.org/officeDocument/2006/relationships/oleObject" Target="../embeddings/oleObject2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0.xml"/><Relationship Id="rId7" Type="http://schemas.openxmlformats.org/officeDocument/2006/relationships/oleObject" Target="../embeddings/oleObject3.bin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5B566-2826-40EE-8108-2627DC8A642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22958-1BBF-4EAF-9321-2D3461A3DA0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42917-A918-40D4-8738-CECECD8A2C1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8369" name="think-cell Slide" r:id="rId7" imgW="0" imgH="0" progId="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/>
          <a:srcRect l="5338" b="1413"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1050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F16C8F71-7FA6-4B39-B8CB-FDB42EDD66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9393" name="think-cell Slide" r:id="rId7" imgW="0" imgH="0" progId="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/>
          <a:srcRect l="5338" b="1413"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1050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47B62D52-6B45-4595-A37E-C2638C26EE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0417" name="think-cell Slide" r:id="rId7" imgW="0" imgH="0" progId="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/>
          <a:srcRect l="5338" b="1413"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1050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7A2DD6B6-FCBF-4C88-BD67-BAA612D37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C21C-D67A-41E9-BA3F-009C775999D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FD203-3571-4668-9AD6-43671AE4780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CEB1A-CF46-42F6-AF2B-B9A990FE00F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8CC9-DA0E-4B0D-93BB-C71F3B27642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26FC5-9D12-4197-B758-B6275AB0226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C42A4-3D80-4CFE-A66C-399079121FE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19267-A80D-4054-A0C2-DBAB2D03684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41D4-2734-41EE-8382-CE88085E3A2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A6801A0-F2CC-4003-AE79-96DB75DD236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oleObject" Target="../embeddings/oleObject8.bin"/><Relationship Id="rId3" Type="http://schemas.openxmlformats.org/officeDocument/2006/relationships/tags" Target="../tags/tag148.xml"/><Relationship Id="rId21" Type="http://schemas.openxmlformats.org/officeDocument/2006/relationships/image" Target="../media/image82.png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slideLayout" Target="../slideLayouts/slideLayout12.xml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image" Target="../media/image81.png"/><Relationship Id="rId1" Type="http://schemas.openxmlformats.org/officeDocument/2006/relationships/vmlDrawing" Target="../drawings/vmlDrawing8.v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10" Type="http://schemas.openxmlformats.org/officeDocument/2006/relationships/tags" Target="../tags/tag155.xml"/><Relationship Id="rId19" Type="http://schemas.openxmlformats.org/officeDocument/2006/relationships/image" Target="../media/image79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3" Type="http://schemas.openxmlformats.org/officeDocument/2006/relationships/tags" Target="../tags/tag163.xml"/><Relationship Id="rId21" Type="http://schemas.openxmlformats.org/officeDocument/2006/relationships/image" Target="../media/image79.png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9.v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image" Target="../media/image82.png"/><Relationship Id="rId10" Type="http://schemas.openxmlformats.org/officeDocument/2006/relationships/tags" Target="../tags/tag170.xml"/><Relationship Id="rId19" Type="http://schemas.openxmlformats.org/officeDocument/2006/relationships/slideLayout" Target="../slideLayouts/slideLayout12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image" Target="../media/image83.png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oleObject" Target="../embeddings/oleObject10.bin"/><Relationship Id="rId2" Type="http://schemas.openxmlformats.org/officeDocument/2006/relationships/tags" Target="../tags/tag179.xml"/><Relationship Id="rId1" Type="http://schemas.openxmlformats.org/officeDocument/2006/relationships/vmlDrawing" Target="../drawings/vmlDrawing10.vml"/><Relationship Id="rId6" Type="http://schemas.openxmlformats.org/officeDocument/2006/relationships/tags" Target="../tags/tag183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182.xml"/><Relationship Id="rId15" Type="http://schemas.openxmlformats.org/officeDocument/2006/relationships/image" Target="../media/image82.png"/><Relationship Id="rId10" Type="http://schemas.openxmlformats.org/officeDocument/2006/relationships/tags" Target="../tags/tag187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tags" Target="../tags/tag38.xml"/><Relationship Id="rId39" Type="http://schemas.openxmlformats.org/officeDocument/2006/relationships/tags" Target="../tags/tag51.xml"/><Relationship Id="rId21" Type="http://schemas.openxmlformats.org/officeDocument/2006/relationships/tags" Target="../tags/tag33.xml"/><Relationship Id="rId34" Type="http://schemas.openxmlformats.org/officeDocument/2006/relationships/tags" Target="../tags/tag46.xml"/><Relationship Id="rId42" Type="http://schemas.openxmlformats.org/officeDocument/2006/relationships/tags" Target="../tags/tag54.xml"/><Relationship Id="rId47" Type="http://schemas.openxmlformats.org/officeDocument/2006/relationships/image" Target="../media/image13.jpeg"/><Relationship Id="rId50" Type="http://schemas.openxmlformats.org/officeDocument/2006/relationships/image" Target="../media/image16.png"/><Relationship Id="rId55" Type="http://schemas.openxmlformats.org/officeDocument/2006/relationships/image" Target="../media/image21.jpeg"/><Relationship Id="rId63" Type="http://schemas.openxmlformats.org/officeDocument/2006/relationships/image" Target="../media/image29.png"/><Relationship Id="rId68" Type="http://schemas.openxmlformats.org/officeDocument/2006/relationships/image" Target="../media/image34.png"/><Relationship Id="rId76" Type="http://schemas.openxmlformats.org/officeDocument/2006/relationships/image" Target="../media/image42.png"/><Relationship Id="rId84" Type="http://schemas.openxmlformats.org/officeDocument/2006/relationships/image" Target="../media/image50.jpeg"/><Relationship Id="rId89" Type="http://schemas.openxmlformats.org/officeDocument/2006/relationships/image" Target="../media/image55.png"/><Relationship Id="rId7" Type="http://schemas.openxmlformats.org/officeDocument/2006/relationships/tags" Target="../tags/tag19.xml"/><Relationship Id="rId71" Type="http://schemas.openxmlformats.org/officeDocument/2006/relationships/image" Target="../media/image37.png"/><Relationship Id="rId92" Type="http://schemas.openxmlformats.org/officeDocument/2006/relationships/image" Target="../media/image58.png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9" Type="http://schemas.openxmlformats.org/officeDocument/2006/relationships/tags" Target="../tags/tag41.xml"/><Relationship Id="rId11" Type="http://schemas.openxmlformats.org/officeDocument/2006/relationships/tags" Target="../tags/tag23.xml"/><Relationship Id="rId24" Type="http://schemas.openxmlformats.org/officeDocument/2006/relationships/tags" Target="../tags/tag36.xml"/><Relationship Id="rId32" Type="http://schemas.openxmlformats.org/officeDocument/2006/relationships/tags" Target="../tags/tag44.xml"/><Relationship Id="rId37" Type="http://schemas.openxmlformats.org/officeDocument/2006/relationships/tags" Target="../tags/tag49.xml"/><Relationship Id="rId40" Type="http://schemas.openxmlformats.org/officeDocument/2006/relationships/tags" Target="../tags/tag52.xml"/><Relationship Id="rId45" Type="http://schemas.openxmlformats.org/officeDocument/2006/relationships/slideLayout" Target="../slideLayouts/slideLayout12.xml"/><Relationship Id="rId53" Type="http://schemas.openxmlformats.org/officeDocument/2006/relationships/image" Target="../media/image19.png"/><Relationship Id="rId58" Type="http://schemas.openxmlformats.org/officeDocument/2006/relationships/image" Target="../media/image24.png"/><Relationship Id="rId66" Type="http://schemas.openxmlformats.org/officeDocument/2006/relationships/image" Target="../media/image32.png"/><Relationship Id="rId74" Type="http://schemas.openxmlformats.org/officeDocument/2006/relationships/image" Target="../media/image40.jpeg"/><Relationship Id="rId79" Type="http://schemas.openxmlformats.org/officeDocument/2006/relationships/image" Target="../media/image45.jpeg"/><Relationship Id="rId87" Type="http://schemas.openxmlformats.org/officeDocument/2006/relationships/image" Target="../media/image53.jpeg"/><Relationship Id="rId5" Type="http://schemas.openxmlformats.org/officeDocument/2006/relationships/tags" Target="../tags/tag17.xml"/><Relationship Id="rId61" Type="http://schemas.openxmlformats.org/officeDocument/2006/relationships/image" Target="../media/image27.png"/><Relationship Id="rId82" Type="http://schemas.openxmlformats.org/officeDocument/2006/relationships/image" Target="../media/image48.png"/><Relationship Id="rId90" Type="http://schemas.openxmlformats.org/officeDocument/2006/relationships/image" Target="../media/image56.jpeg"/><Relationship Id="rId19" Type="http://schemas.openxmlformats.org/officeDocument/2006/relationships/tags" Target="../tags/tag31.xml"/><Relationship Id="rId14" Type="http://schemas.openxmlformats.org/officeDocument/2006/relationships/tags" Target="../tags/tag26.xml"/><Relationship Id="rId22" Type="http://schemas.openxmlformats.org/officeDocument/2006/relationships/tags" Target="../tags/tag34.xml"/><Relationship Id="rId27" Type="http://schemas.openxmlformats.org/officeDocument/2006/relationships/tags" Target="../tags/tag39.xml"/><Relationship Id="rId30" Type="http://schemas.openxmlformats.org/officeDocument/2006/relationships/tags" Target="../tags/tag42.xml"/><Relationship Id="rId35" Type="http://schemas.openxmlformats.org/officeDocument/2006/relationships/tags" Target="../tags/tag47.xml"/><Relationship Id="rId43" Type="http://schemas.openxmlformats.org/officeDocument/2006/relationships/tags" Target="../tags/tag55.xml"/><Relationship Id="rId48" Type="http://schemas.openxmlformats.org/officeDocument/2006/relationships/image" Target="../media/image14.png"/><Relationship Id="rId56" Type="http://schemas.openxmlformats.org/officeDocument/2006/relationships/image" Target="../media/image22.png"/><Relationship Id="rId64" Type="http://schemas.openxmlformats.org/officeDocument/2006/relationships/image" Target="../media/image30.png"/><Relationship Id="rId69" Type="http://schemas.openxmlformats.org/officeDocument/2006/relationships/image" Target="../media/image35.png"/><Relationship Id="rId77" Type="http://schemas.openxmlformats.org/officeDocument/2006/relationships/image" Target="../media/image43.jpeg"/><Relationship Id="rId8" Type="http://schemas.openxmlformats.org/officeDocument/2006/relationships/tags" Target="../tags/tag20.xml"/><Relationship Id="rId51" Type="http://schemas.openxmlformats.org/officeDocument/2006/relationships/image" Target="../media/image17.png"/><Relationship Id="rId72" Type="http://schemas.openxmlformats.org/officeDocument/2006/relationships/image" Target="../media/image38.png"/><Relationship Id="rId80" Type="http://schemas.openxmlformats.org/officeDocument/2006/relationships/image" Target="../media/image46.png"/><Relationship Id="rId85" Type="http://schemas.openxmlformats.org/officeDocument/2006/relationships/image" Target="../media/image51.png"/><Relationship Id="rId93" Type="http://schemas.openxmlformats.org/officeDocument/2006/relationships/image" Target="../media/image59.png"/><Relationship Id="rId3" Type="http://schemas.openxmlformats.org/officeDocument/2006/relationships/tags" Target="../tags/tag15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tags" Target="../tags/tag37.xml"/><Relationship Id="rId33" Type="http://schemas.openxmlformats.org/officeDocument/2006/relationships/tags" Target="../tags/tag45.xml"/><Relationship Id="rId38" Type="http://schemas.openxmlformats.org/officeDocument/2006/relationships/tags" Target="../tags/tag50.xml"/><Relationship Id="rId46" Type="http://schemas.openxmlformats.org/officeDocument/2006/relationships/image" Target="../media/image12.jpeg"/><Relationship Id="rId59" Type="http://schemas.openxmlformats.org/officeDocument/2006/relationships/image" Target="../media/image25.png"/><Relationship Id="rId67" Type="http://schemas.openxmlformats.org/officeDocument/2006/relationships/image" Target="../media/image33.png"/><Relationship Id="rId20" Type="http://schemas.openxmlformats.org/officeDocument/2006/relationships/tags" Target="../tags/tag32.xml"/><Relationship Id="rId41" Type="http://schemas.openxmlformats.org/officeDocument/2006/relationships/tags" Target="../tags/tag53.xml"/><Relationship Id="rId54" Type="http://schemas.openxmlformats.org/officeDocument/2006/relationships/image" Target="../media/image20.png"/><Relationship Id="rId62" Type="http://schemas.openxmlformats.org/officeDocument/2006/relationships/image" Target="../media/image28.png"/><Relationship Id="rId70" Type="http://schemas.openxmlformats.org/officeDocument/2006/relationships/image" Target="../media/image36.jpeg"/><Relationship Id="rId75" Type="http://schemas.openxmlformats.org/officeDocument/2006/relationships/image" Target="../media/image41.jpeg"/><Relationship Id="rId83" Type="http://schemas.openxmlformats.org/officeDocument/2006/relationships/image" Target="../media/image49.png"/><Relationship Id="rId88" Type="http://schemas.openxmlformats.org/officeDocument/2006/relationships/image" Target="../media/image54.jpeg"/><Relationship Id="rId91" Type="http://schemas.openxmlformats.org/officeDocument/2006/relationships/image" Target="../media/image57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28" Type="http://schemas.openxmlformats.org/officeDocument/2006/relationships/tags" Target="../tags/tag40.xml"/><Relationship Id="rId36" Type="http://schemas.openxmlformats.org/officeDocument/2006/relationships/tags" Target="../tags/tag48.xml"/><Relationship Id="rId49" Type="http://schemas.openxmlformats.org/officeDocument/2006/relationships/image" Target="../media/image15.png"/><Relationship Id="rId57" Type="http://schemas.openxmlformats.org/officeDocument/2006/relationships/image" Target="../media/image23.jpeg"/><Relationship Id="rId10" Type="http://schemas.openxmlformats.org/officeDocument/2006/relationships/tags" Target="../tags/tag22.xml"/><Relationship Id="rId31" Type="http://schemas.openxmlformats.org/officeDocument/2006/relationships/tags" Target="../tags/tag43.xml"/><Relationship Id="rId44" Type="http://schemas.openxmlformats.org/officeDocument/2006/relationships/tags" Target="../tags/tag56.xml"/><Relationship Id="rId52" Type="http://schemas.openxmlformats.org/officeDocument/2006/relationships/image" Target="../media/image18.png"/><Relationship Id="rId60" Type="http://schemas.openxmlformats.org/officeDocument/2006/relationships/image" Target="../media/image26.png"/><Relationship Id="rId65" Type="http://schemas.openxmlformats.org/officeDocument/2006/relationships/image" Target="../media/image31.png"/><Relationship Id="rId73" Type="http://schemas.openxmlformats.org/officeDocument/2006/relationships/image" Target="../media/image39.png"/><Relationship Id="rId78" Type="http://schemas.openxmlformats.org/officeDocument/2006/relationships/image" Target="../media/image44.jpeg"/><Relationship Id="rId81" Type="http://schemas.openxmlformats.org/officeDocument/2006/relationships/image" Target="../media/image47.png"/><Relationship Id="rId86" Type="http://schemas.openxmlformats.org/officeDocument/2006/relationships/image" Target="../media/image52.jpeg"/><Relationship Id="rId94" Type="http://schemas.openxmlformats.org/officeDocument/2006/relationships/image" Target="../media/image60.png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8.png"/><Relationship Id="rId3" Type="http://schemas.openxmlformats.org/officeDocument/2006/relationships/tags" Target="../tags/tag59.xml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65.png"/><Relationship Id="rId5" Type="http://schemas.openxmlformats.org/officeDocument/2006/relationships/tags" Target="../tags/tag61.xml"/><Relationship Id="rId15" Type="http://schemas.openxmlformats.org/officeDocument/2006/relationships/image" Target="../media/image68.png"/><Relationship Id="rId10" Type="http://schemas.openxmlformats.org/officeDocument/2006/relationships/image" Target="../media/image64.png"/><Relationship Id="rId4" Type="http://schemas.openxmlformats.org/officeDocument/2006/relationships/tags" Target="../tags/tag60.xml"/><Relationship Id="rId9" Type="http://schemas.openxmlformats.org/officeDocument/2006/relationships/image" Target="../media/image63.png"/><Relationship Id="rId1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3" Type="http://schemas.openxmlformats.org/officeDocument/2006/relationships/tags" Target="../tags/tag64.xml"/><Relationship Id="rId21" Type="http://schemas.openxmlformats.org/officeDocument/2006/relationships/slideLayout" Target="../slideLayouts/slideLayout1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71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image" Target="../media/image70.png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9" Type="http://schemas.openxmlformats.org/officeDocument/2006/relationships/tags" Target="../tags/tag119.xml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34" Type="http://schemas.openxmlformats.org/officeDocument/2006/relationships/tags" Target="../tags/tag114.xml"/><Relationship Id="rId42" Type="http://schemas.openxmlformats.org/officeDocument/2006/relationships/slideLayout" Target="../slideLayouts/slideLayout1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tags" Target="../tags/tag113.xml"/><Relationship Id="rId38" Type="http://schemas.openxmlformats.org/officeDocument/2006/relationships/tags" Target="../tags/tag118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41" Type="http://schemas.openxmlformats.org/officeDocument/2006/relationships/tags" Target="../tags/tag121.xml"/><Relationship Id="rId1" Type="http://schemas.openxmlformats.org/officeDocument/2006/relationships/vmlDrawing" Target="../drawings/vmlDrawing4.v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tags" Target="../tags/tag112.xml"/><Relationship Id="rId37" Type="http://schemas.openxmlformats.org/officeDocument/2006/relationships/tags" Target="../tags/tag117.xml"/><Relationship Id="rId40" Type="http://schemas.openxmlformats.org/officeDocument/2006/relationships/tags" Target="../tags/tag120.xml"/><Relationship Id="rId45" Type="http://schemas.openxmlformats.org/officeDocument/2006/relationships/image" Target="../media/image69.png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36" Type="http://schemas.openxmlformats.org/officeDocument/2006/relationships/tags" Target="../tags/tag116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4" Type="http://schemas.openxmlformats.org/officeDocument/2006/relationships/image" Target="../media/image73.pn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Relationship Id="rId35" Type="http://schemas.openxmlformats.org/officeDocument/2006/relationships/tags" Target="../tags/tag115.xml"/><Relationship Id="rId43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oleObject" Target="../embeddings/oleObject5.bin"/><Relationship Id="rId3" Type="http://schemas.openxmlformats.org/officeDocument/2006/relationships/tags" Target="../tags/tag123.xml"/><Relationship Id="rId21" Type="http://schemas.openxmlformats.org/officeDocument/2006/relationships/tags" Target="../tags/tag141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slideLayout" Target="../slideLayouts/slideLayout12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image" Target="../media/image77.png"/><Relationship Id="rId1" Type="http://schemas.openxmlformats.org/officeDocument/2006/relationships/vmlDrawing" Target="../drawings/vmlDrawing5.v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image" Target="../media/image76.png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image" Target="../media/image79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image" Target="../media/image75.png"/><Relationship Id="rId30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146.xml"/><Relationship Id="rId7" Type="http://schemas.openxmlformats.org/officeDocument/2006/relationships/image" Target="../media/image75.png"/><Relationship Id="rId2" Type="http://schemas.openxmlformats.org/officeDocument/2006/relationships/tags" Target="../tags/tag14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9.png"/><Relationship Id="rId11" Type="http://schemas.openxmlformats.org/officeDocument/2006/relationships/image" Target="../media/image80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77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2"/>
          <p:cNvSpPr>
            <a:spLocks noChangeArrowheads="1"/>
          </p:cNvSpPr>
          <p:nvPr/>
        </p:nvSpPr>
        <p:spPr bwMode="auto">
          <a:xfrm>
            <a:off x="4279900" y="5091113"/>
            <a:ext cx="44656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" altLang="en-US" sz="2000" b="1">
              <a:solidFill>
                <a:srgbClr val="1C1C1C"/>
              </a:solidFill>
            </a:endParaRPr>
          </a:p>
        </p:txBody>
      </p:sp>
      <p:pic>
        <p:nvPicPr>
          <p:cNvPr id="27651" name="Picture 6" descr="http://cs539101.vk.me/u39467102/docs/06814767c15e/Molodezhny_spiker_V4.png?extra=zclq2-VHZX9sue81usI4Zsn8j_fB4cVdREqQJHdGf1BbD7E-Evj_sLRExJ24pQJwxexXZIT41APs2O4YF-tnQhDot0UGfb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617663"/>
            <a:ext cx="48704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851275" y="3873500"/>
            <a:ext cx="5183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dobe Fangsong Std R"/>
                <a:ea typeface="Adobe Fangsong Std R"/>
                <a:cs typeface="Microsoft New Tai Lue"/>
              </a:rPr>
              <a:t>ЗНАНИЯ  СЕГОДНЯ – УСПЕХ  ЗАВТРА </a:t>
            </a:r>
          </a:p>
        </p:txBody>
      </p:sp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5724128" y="6334780"/>
            <a:ext cx="15857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dobe Fangsong Std R"/>
                <a:ea typeface="Adobe Fangsong Std R"/>
                <a:cs typeface="Adobe Devanagari"/>
              </a:rPr>
              <a:t>Днепропетровск </a:t>
            </a:r>
            <a:endParaRPr lang="ru-RU" sz="1400" dirty="0">
              <a:solidFill>
                <a:srgbClr val="002060"/>
              </a:solidFill>
              <a:latin typeface="Adobe Fangsong Std R"/>
              <a:ea typeface="Adobe Fangsong Std R"/>
              <a:cs typeface="Adobe Devanagari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dobe Fangsong Std R"/>
                <a:ea typeface="Adobe Fangsong Std R"/>
                <a:cs typeface="Adobe Devanagari"/>
              </a:rPr>
              <a:t>2014</a:t>
            </a:r>
            <a:endParaRPr lang="ru-RU" dirty="0">
              <a:ea typeface="Adobe Fangsong Std R"/>
              <a:cs typeface="Adobe Devanagari"/>
            </a:endParaRPr>
          </a:p>
        </p:txBody>
      </p:sp>
      <p:pic>
        <p:nvPicPr>
          <p:cNvPr id="27654" name="Picture 2" descr="http://www.tourdnepr.com/images/stories/news_2011/December/16_new_logo_Dnipropetrov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050" y="260350"/>
            <a:ext cx="1058863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482" name="think-cell Slide" r:id="rId18" imgW="270" imgH="270" progId="">
              <p:embed/>
            </p:oleObj>
          </a:graphicData>
        </a:graphic>
      </p:graphicFrame>
      <p:sp>
        <p:nvSpPr>
          <p:cNvPr id="39" name="Прямоугольник 38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600" b="1" dirty="0">
              <a:sym typeface="Arial"/>
            </a:endParaRPr>
          </a:p>
        </p:txBody>
      </p:sp>
      <p:pic>
        <p:nvPicPr>
          <p:cNvPr id="20484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32475" y="1196975"/>
            <a:ext cx="255587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Номер слайда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CE4053-8002-4434-8FFD-C7FA33144D89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20486" name="AutoShape 8" descr="http://realtyror.ru/img/newsmain/2012-07/bzv54w_w500h280.jpg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55575" y="-171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Заголовок 19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042988" y="44450"/>
            <a:ext cx="7958137" cy="6477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1800" b="1"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lvl="1" algn="r">
              <a:defRPr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и направления работы Областного совета (1/2)</a:t>
            </a:r>
          </a:p>
          <a:p>
            <a:pPr marL="0" lvl="1" algn="r">
              <a:defRPr/>
            </a:pPr>
            <a:r>
              <a:rPr lang="ru-RU" sz="2000" dirty="0" smtClean="0">
                <a:solidFill>
                  <a:srgbClr val="265A9A"/>
                </a:solidFill>
                <a:latin typeface="Arial" pitchFamily="34" charset="0"/>
                <a:cs typeface="Arial" pitchFamily="34" charset="0"/>
              </a:rPr>
              <a:t>Повышение энергоэффективности в </a:t>
            </a:r>
            <a:r>
              <a:rPr lang="ru-RU" sz="2000" dirty="0" smtClean="0">
                <a:solidFill>
                  <a:srgbClr val="265A9A"/>
                </a:solidFill>
                <a:latin typeface="Arial" pitchFamily="34" charset="0"/>
                <a:ea typeface="+mj-ea"/>
                <a:cs typeface="Arial" pitchFamily="34" charset="0"/>
              </a:rPr>
              <a:t>коммунальном секторе </a:t>
            </a:r>
            <a:endParaRPr lang="ru-RU" sz="2200" dirty="0">
              <a:solidFill>
                <a:srgbClr val="265A9A"/>
              </a:solidFill>
            </a:endParaRPr>
          </a:p>
          <a:p>
            <a:pPr>
              <a:defRPr/>
            </a:pPr>
            <a:endParaRPr lang="ru-RU" sz="2200" b="0" dirty="0" smtClean="0"/>
          </a:p>
          <a:p>
            <a:pPr>
              <a:defRPr/>
            </a:pPr>
            <a:endParaRPr lang="ru-RU" sz="2200" b="0" dirty="0"/>
          </a:p>
        </p:txBody>
      </p:sp>
      <p:sp>
        <p:nvSpPr>
          <p:cNvPr id="20488" name="Прямоугольник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438" y="4246563"/>
            <a:ext cx="4932362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265A9A"/>
              </a:buClr>
              <a:buFont typeface="Wingdings" pitchFamily="2" charset="2"/>
              <a:buChar char="§"/>
            </a:pPr>
            <a:r>
              <a:rPr lang="ru-RU"/>
              <a:t>Модернизация котельных и сетей </a:t>
            </a:r>
            <a:br>
              <a:rPr lang="ru-RU"/>
            </a:br>
            <a:r>
              <a:rPr lang="ru-RU"/>
              <a:t>КП «Днепротеплоэнерго» с переходом на твердое топливо </a:t>
            </a:r>
            <a:r>
              <a:rPr lang="ru-RU" i="1"/>
              <a:t>(с привлечением кредита МБРР)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265A9A"/>
              </a:buClr>
              <a:buFont typeface="Wingdings" pitchFamily="2" charset="2"/>
              <a:buChar char="§"/>
            </a:pPr>
            <a:endParaRPr lang="ru-RU"/>
          </a:p>
        </p:txBody>
      </p:sp>
      <p:sp>
        <p:nvSpPr>
          <p:cNvPr id="10" name="Прямоугольник 9"/>
          <p:cNvSpPr/>
          <p:nvPr>
            <p:custDataLst>
              <p:tags r:id="rId8"/>
            </p:custDataLst>
          </p:nvPr>
        </p:nvSpPr>
        <p:spPr>
          <a:xfrm>
            <a:off x="71438" y="3743325"/>
            <a:ext cx="4760912" cy="43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Проекты в стадии реализации</a:t>
            </a:r>
          </a:p>
        </p:txBody>
      </p:sp>
      <p:cxnSp>
        <p:nvCxnSpPr>
          <p:cNvPr id="12" name="Прямая соединительная линия 11"/>
          <p:cNvCxnSpPr/>
          <p:nvPr>
            <p:custDataLst>
              <p:tags r:id="rId9"/>
            </p:custDataLst>
          </p:nvPr>
        </p:nvCxnSpPr>
        <p:spPr>
          <a:xfrm>
            <a:off x="5513388" y="4241800"/>
            <a:ext cx="15636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>
            <p:custDataLst>
              <p:tags r:id="rId10"/>
            </p:custDataLst>
          </p:nvPr>
        </p:nvSpPr>
        <p:spPr>
          <a:xfrm>
            <a:off x="5510213" y="3738563"/>
            <a:ext cx="1439862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Бюджет, млн. грн</a:t>
            </a:r>
          </a:p>
        </p:txBody>
      </p:sp>
      <p:cxnSp>
        <p:nvCxnSpPr>
          <p:cNvPr id="14" name="Прямая соединительная линия 13"/>
          <p:cNvCxnSpPr/>
          <p:nvPr>
            <p:custDataLst>
              <p:tags r:id="rId11"/>
            </p:custDataLst>
          </p:nvPr>
        </p:nvCxnSpPr>
        <p:spPr>
          <a:xfrm>
            <a:off x="7451725" y="4241800"/>
            <a:ext cx="1657350" cy="0"/>
          </a:xfrm>
          <a:prstGeom prst="line">
            <a:avLst/>
          </a:prstGeom>
          <a:ln w="28575">
            <a:solidFill>
              <a:srgbClr val="007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>
            <p:custDataLst>
              <p:tags r:id="rId12"/>
            </p:custDataLst>
          </p:nvPr>
        </p:nvSpPr>
        <p:spPr>
          <a:xfrm>
            <a:off x="7223125" y="3738563"/>
            <a:ext cx="192087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Эконом эффект, млн. грн.</a:t>
            </a:r>
          </a:p>
        </p:txBody>
      </p:sp>
      <p:sp>
        <p:nvSpPr>
          <p:cNvPr id="17" name="Овал 16"/>
          <p:cNvSpPr/>
          <p:nvPr>
            <p:custDataLst>
              <p:tags r:id="rId13"/>
            </p:custDataLst>
          </p:nvPr>
        </p:nvSpPr>
        <p:spPr>
          <a:xfrm>
            <a:off x="5611813" y="4457700"/>
            <a:ext cx="1366837" cy="6477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270</a:t>
            </a:r>
          </a:p>
        </p:txBody>
      </p:sp>
      <p:sp>
        <p:nvSpPr>
          <p:cNvPr id="18" name="Овал 17"/>
          <p:cNvSpPr/>
          <p:nvPr>
            <p:custDataLst>
              <p:tags r:id="rId14"/>
            </p:custDataLst>
          </p:nvPr>
        </p:nvSpPr>
        <p:spPr>
          <a:xfrm>
            <a:off x="7596188" y="4457700"/>
            <a:ext cx="1368425" cy="6477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21</a:t>
            </a:r>
          </a:p>
        </p:txBody>
      </p:sp>
      <p:grpSp>
        <p:nvGrpSpPr>
          <p:cNvPr id="20496" name="Группа 22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042988" y="1419225"/>
            <a:ext cx="4846637" cy="1577975"/>
            <a:chOff x="1043608" y="1196752"/>
            <a:chExt cx="4846010" cy="1577018"/>
          </a:xfrm>
        </p:grpSpPr>
        <p:pic>
          <p:nvPicPr>
            <p:cNvPr id="20498" name="Picture 8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043608" y="1196752"/>
              <a:ext cx="2870982" cy="1577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9" name="Picture 9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770574" y="1484784"/>
              <a:ext cx="1980803" cy="1104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Скругленный прямоугольник 26"/>
            <p:cNvSpPr/>
            <p:nvPr/>
          </p:nvSpPr>
          <p:spPr>
            <a:xfrm>
              <a:off x="3194392" y="2629396"/>
              <a:ext cx="2695226" cy="4600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265820" y="2564347"/>
              <a:ext cx="262379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Скругленный прямоугольник 21"/>
          <p:cNvSpPr/>
          <p:nvPr>
            <p:custDataLst>
              <p:tags r:id="rId16"/>
            </p:custDataLst>
          </p:nvPr>
        </p:nvSpPr>
        <p:spPr>
          <a:xfrm>
            <a:off x="611188" y="1412875"/>
            <a:ext cx="5113337" cy="172085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412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506" name="think-cell Slide" r:id="rId20" imgW="270" imgH="270" progId="">
              <p:embed/>
            </p:oleObj>
          </a:graphicData>
        </a:graphic>
      </p:graphicFrame>
      <p:sp>
        <p:nvSpPr>
          <p:cNvPr id="39" name="Прямоугольник 38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600" b="1" dirty="0">
              <a:sym typeface="Arial"/>
            </a:endParaRPr>
          </a:p>
        </p:txBody>
      </p:sp>
      <p:pic>
        <p:nvPicPr>
          <p:cNvPr id="21508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795963" y="1158875"/>
            <a:ext cx="2058987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Номер слайда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59B0FC-49E8-40CB-AA0B-7D858DEB0901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21510" name="AutoShape 8" descr="http://realtyror.ru/img/newsmain/2012-07/bzv54w_w500h280.jpg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55575" y="-171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Заголовок 19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042988" y="87313"/>
            <a:ext cx="7958137" cy="6477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1800" b="1"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lvl="1" algn="r">
              <a:defRPr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и направления работы Областного совета (2/2)</a:t>
            </a:r>
          </a:p>
          <a:p>
            <a:pPr marL="0" lvl="1" algn="r">
              <a:defRPr/>
            </a:pPr>
            <a:r>
              <a:rPr lang="ru-RU" sz="2000" dirty="0" smtClean="0">
                <a:solidFill>
                  <a:srgbClr val="265A9A"/>
                </a:solidFill>
                <a:latin typeface="Arial" pitchFamily="34" charset="0"/>
                <a:cs typeface="Arial" pitchFamily="34" charset="0"/>
              </a:rPr>
              <a:t>Повышение энергоэффективности в </a:t>
            </a:r>
            <a:r>
              <a:rPr lang="ru-RU" sz="2000" dirty="0" smtClean="0">
                <a:solidFill>
                  <a:srgbClr val="265A9A"/>
                </a:solidFill>
                <a:latin typeface="Arial" pitchFamily="34" charset="0"/>
                <a:ea typeface="+mj-ea"/>
                <a:cs typeface="Arial" pitchFamily="34" charset="0"/>
              </a:rPr>
              <a:t>коммунальном секторе</a:t>
            </a:r>
            <a:endParaRPr lang="ru-RU" sz="2200" dirty="0">
              <a:solidFill>
                <a:srgbClr val="265A9A"/>
              </a:solidFill>
            </a:endParaRPr>
          </a:p>
          <a:p>
            <a:pPr>
              <a:defRPr/>
            </a:pPr>
            <a:endParaRPr lang="ru-RU" sz="2200" b="0" dirty="0" smtClean="0"/>
          </a:p>
          <a:p>
            <a:pPr>
              <a:defRPr/>
            </a:pPr>
            <a:endParaRPr lang="ru-RU" sz="2200" dirty="0"/>
          </a:p>
        </p:txBody>
      </p:sp>
      <p:sp>
        <p:nvSpPr>
          <p:cNvPr id="21512" name="Прямоугольник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925" y="3756025"/>
            <a:ext cx="5184775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265A9A"/>
              </a:buClr>
              <a:buFont typeface="Wingdings" pitchFamily="2" charset="2"/>
              <a:buChar char="§"/>
            </a:pPr>
            <a:r>
              <a:rPr lang="ru-RU"/>
              <a:t>Внедрение системы мониторинга потребления энергоресурсов на объектах  сферы охраны здоровья </a:t>
            </a:r>
            <a:r>
              <a:rPr lang="ru-RU" i="1"/>
              <a:t>(совместно с </a:t>
            </a:r>
            <a:r>
              <a:rPr lang="en-US" i="1"/>
              <a:t>GIZ</a:t>
            </a:r>
            <a:r>
              <a:rPr lang="ru-RU" i="1"/>
              <a:t>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265A9A"/>
              </a:buClr>
              <a:buFont typeface="Wingdings" pitchFamily="2" charset="2"/>
              <a:buChar char="§"/>
            </a:pPr>
            <a:endParaRPr lang="ru-RU" sz="60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265A9A"/>
              </a:buClr>
              <a:buFont typeface="Wingdings" pitchFamily="2" charset="2"/>
              <a:buChar char="§"/>
            </a:pPr>
            <a:r>
              <a:rPr lang="ru-RU"/>
              <a:t>Программа областного совета термомодернизации школ – </a:t>
            </a:r>
            <a:r>
              <a:rPr lang="ru-RU" b="1"/>
              <a:t>конкурса «Энергосбережение ради будущего»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265A9A"/>
              </a:buClr>
              <a:buFont typeface="Wingdings" pitchFamily="2" charset="2"/>
              <a:buChar char="§"/>
            </a:pPr>
            <a:endParaRPr lang="ru-RU" i="1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265A9A"/>
              </a:buClr>
              <a:buFont typeface="Wingdings" pitchFamily="2" charset="2"/>
              <a:buChar char="§"/>
            </a:pPr>
            <a:endParaRPr lang="ru-RU" i="1"/>
          </a:p>
        </p:txBody>
      </p:sp>
      <p:sp>
        <p:nvSpPr>
          <p:cNvPr id="10" name="Прямоугольник 9"/>
          <p:cNvSpPr/>
          <p:nvPr>
            <p:custDataLst>
              <p:tags r:id="rId8"/>
            </p:custDataLst>
          </p:nvPr>
        </p:nvSpPr>
        <p:spPr>
          <a:xfrm>
            <a:off x="155575" y="3216275"/>
            <a:ext cx="5064125" cy="43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Проекты в стадии реализации</a:t>
            </a:r>
          </a:p>
        </p:txBody>
      </p:sp>
      <p:cxnSp>
        <p:nvCxnSpPr>
          <p:cNvPr id="12" name="Прямая соединительная линия 11"/>
          <p:cNvCxnSpPr/>
          <p:nvPr>
            <p:custDataLst>
              <p:tags r:id="rId9"/>
            </p:custDataLst>
          </p:nvPr>
        </p:nvCxnSpPr>
        <p:spPr>
          <a:xfrm>
            <a:off x="5549900" y="3716338"/>
            <a:ext cx="15621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>
            <p:custDataLst>
              <p:tags r:id="rId10"/>
            </p:custDataLst>
          </p:nvPr>
        </p:nvSpPr>
        <p:spPr>
          <a:xfrm>
            <a:off x="5545138" y="3213100"/>
            <a:ext cx="1439862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Бюджет, млн. грн</a:t>
            </a:r>
          </a:p>
        </p:txBody>
      </p:sp>
      <p:cxnSp>
        <p:nvCxnSpPr>
          <p:cNvPr id="14" name="Прямая соединительная линия 13"/>
          <p:cNvCxnSpPr/>
          <p:nvPr>
            <p:custDataLst>
              <p:tags r:id="rId11"/>
            </p:custDataLst>
          </p:nvPr>
        </p:nvCxnSpPr>
        <p:spPr>
          <a:xfrm>
            <a:off x="7435850" y="3716338"/>
            <a:ext cx="1565275" cy="0"/>
          </a:xfrm>
          <a:prstGeom prst="line">
            <a:avLst/>
          </a:prstGeom>
          <a:ln w="28575">
            <a:solidFill>
              <a:srgbClr val="007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>
            <p:custDataLst>
              <p:tags r:id="rId12"/>
            </p:custDataLst>
          </p:nvPr>
        </p:nvSpPr>
        <p:spPr>
          <a:xfrm>
            <a:off x="7258050" y="3213100"/>
            <a:ext cx="192087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Эконом эффект, млн. грн.</a:t>
            </a:r>
          </a:p>
        </p:txBody>
      </p:sp>
      <p:sp>
        <p:nvSpPr>
          <p:cNvPr id="16" name="Овал 15"/>
          <p:cNvSpPr/>
          <p:nvPr>
            <p:custDataLst>
              <p:tags r:id="rId13"/>
            </p:custDataLst>
          </p:nvPr>
        </p:nvSpPr>
        <p:spPr>
          <a:xfrm>
            <a:off x="5653088" y="3933825"/>
            <a:ext cx="1366837" cy="6477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0,6</a:t>
            </a:r>
          </a:p>
        </p:txBody>
      </p:sp>
      <p:sp>
        <p:nvSpPr>
          <p:cNvPr id="17" name="Овал 16"/>
          <p:cNvSpPr/>
          <p:nvPr>
            <p:custDataLst>
              <p:tags r:id="rId14"/>
            </p:custDataLst>
          </p:nvPr>
        </p:nvSpPr>
        <p:spPr>
          <a:xfrm>
            <a:off x="7596188" y="3933825"/>
            <a:ext cx="1368425" cy="6477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0" name="Прямоугольник 19"/>
          <p:cNvSpPr/>
          <p:nvPr>
            <p:custDataLst>
              <p:tags r:id="rId15"/>
            </p:custDataLst>
          </p:nvPr>
        </p:nvSpPr>
        <p:spPr>
          <a:xfrm>
            <a:off x="5470525" y="5084763"/>
            <a:ext cx="37084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20 </a:t>
            </a:r>
            <a:r>
              <a:rPr lang="ru-RU" dirty="0">
                <a:solidFill>
                  <a:schemeClr val="tx1"/>
                </a:solidFill>
              </a:rPr>
              <a:t>проектов на сумму </a:t>
            </a:r>
            <a:r>
              <a:rPr lang="ru-RU" b="1" dirty="0">
                <a:solidFill>
                  <a:schemeClr val="tx1"/>
                </a:solidFill>
              </a:rPr>
              <a:t>2 </a:t>
            </a:r>
            <a:r>
              <a:rPr lang="ru-RU" dirty="0">
                <a:solidFill>
                  <a:schemeClr val="tx1"/>
                </a:solidFill>
              </a:rPr>
              <a:t>млн. грн</a:t>
            </a:r>
          </a:p>
        </p:txBody>
      </p:sp>
      <p:sp>
        <p:nvSpPr>
          <p:cNvPr id="21" name="Овал 20"/>
          <p:cNvSpPr/>
          <p:nvPr>
            <p:custDataLst>
              <p:tags r:id="rId16"/>
            </p:custDataLst>
          </p:nvPr>
        </p:nvSpPr>
        <p:spPr>
          <a:xfrm>
            <a:off x="7610475" y="3933825"/>
            <a:ext cx="1368425" cy="6477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20</a:t>
            </a:r>
          </a:p>
        </p:txBody>
      </p:sp>
      <p:grpSp>
        <p:nvGrpSpPr>
          <p:cNvPr id="21522" name="Группа 30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042988" y="1196975"/>
            <a:ext cx="4846637" cy="1576388"/>
            <a:chOff x="1043608" y="1196752"/>
            <a:chExt cx="4846010" cy="1577018"/>
          </a:xfrm>
        </p:grpSpPr>
        <p:pic>
          <p:nvPicPr>
            <p:cNvPr id="21524" name="Picture 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043608" y="1196752"/>
              <a:ext cx="2870982" cy="1577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5" name="Picture 9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770574" y="1484784"/>
              <a:ext cx="1980803" cy="1104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3194392" y="2629249"/>
              <a:ext cx="2695226" cy="4605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265820" y="2564136"/>
              <a:ext cx="262379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Скругленный прямоугольник 33"/>
          <p:cNvSpPr/>
          <p:nvPr>
            <p:custDataLst>
              <p:tags r:id="rId18"/>
            </p:custDataLst>
          </p:nvPr>
        </p:nvSpPr>
        <p:spPr>
          <a:xfrm>
            <a:off x="5653088" y="1052513"/>
            <a:ext cx="2447925" cy="172085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412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530" name="think-cell Slide" r:id="rId12" imgW="360" imgH="360" progId="">
              <p:embed/>
            </p:oleObj>
          </a:graphicData>
        </a:graphic>
      </p:graphicFrame>
      <p:sp>
        <p:nvSpPr>
          <p:cNvPr id="22531" name="Номер слайда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55593B-8909-4386-B60A-22CD87ADB9F0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22532" name="Заголовок 19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684213" y="71438"/>
            <a:ext cx="83169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r" eaLnBrk="0" hangingPunct="0"/>
            <a:r>
              <a:rPr lang="ru-RU" sz="2200" b="1"/>
              <a:t>Опыт и направления работы Областного совета</a:t>
            </a:r>
          </a:p>
          <a:p>
            <a:pPr marL="0" lvl="1" algn="r" eaLnBrk="0" hangingPunct="0"/>
            <a:r>
              <a:rPr lang="ru-RU" sz="2000">
                <a:solidFill>
                  <a:srgbClr val="265A9A"/>
                </a:solidFill>
              </a:rPr>
              <a:t>Повышение энергоэффективности в жилом секторе </a:t>
            </a:r>
          </a:p>
          <a:p>
            <a:pPr marL="0" lvl="1" algn="r" eaLnBrk="0" hangingPunct="0"/>
            <a:endParaRPr lang="ru-RU" sz="2200" b="1"/>
          </a:p>
          <a:p>
            <a:pPr algn="r" eaLnBrk="0" hangingPunct="0"/>
            <a:endParaRPr lang="ru-RU" sz="2200" b="1"/>
          </a:p>
          <a:p>
            <a:pPr algn="r" eaLnBrk="0" hangingPunct="0"/>
            <a:endParaRPr lang="ru-RU" sz="2200" b="1"/>
          </a:p>
          <a:p>
            <a:pPr algn="r" eaLnBrk="0" hangingPunct="0"/>
            <a:endParaRPr lang="ru-RU" sz="2200" b="1"/>
          </a:p>
        </p:txBody>
      </p:sp>
      <p:sp>
        <p:nvSpPr>
          <p:cNvPr id="7" name="Прямоугольник 6"/>
          <p:cNvSpPr/>
          <p:nvPr>
            <p:custDataLst>
              <p:tags r:id="rId4"/>
            </p:custDataLst>
          </p:nvPr>
        </p:nvSpPr>
        <p:spPr>
          <a:xfrm>
            <a:off x="0" y="3511550"/>
            <a:ext cx="6011863" cy="2662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265A9A"/>
              </a:buClr>
              <a:buFont typeface="Wingdings" panose="05000000000000000000" pitchFamily="2" charset="2"/>
              <a:buChar char="§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Гранты областного совета на проекты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для населения:</a:t>
            </a:r>
          </a:p>
          <a:p>
            <a:pPr marL="444500" indent="-203200" algn="just">
              <a:spcBef>
                <a:spcPts val="600"/>
              </a:spcBef>
              <a:spcAft>
                <a:spcPts val="0"/>
              </a:spcAft>
              <a:buClr>
                <a:srgbClr val="265A9A"/>
              </a:buClr>
              <a:buFont typeface="Symbol" pitchFamily="18" charset="2"/>
              <a:buChar char="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мини-ропроектов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ОСМД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203200" algn="just">
              <a:spcBef>
                <a:spcPts val="600"/>
              </a:spcBef>
              <a:spcAft>
                <a:spcPts val="0"/>
              </a:spcAft>
              <a:buClr>
                <a:srgbClr val="265A9A"/>
              </a:buCl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в 2012 – 2014 гг. внедрено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проектов.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203200" algn="just">
              <a:spcBef>
                <a:spcPts val="0"/>
              </a:spcBef>
              <a:spcAft>
                <a:spcPts val="0"/>
              </a:spcAft>
              <a:buClr>
                <a:srgbClr val="265A9A"/>
              </a:buClr>
              <a:buFont typeface="Symbol" pitchFamily="18" charset="2"/>
              <a:buChar char=""/>
              <a:defRPr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(с 2015 г. планируется расширение бюджета конкурса в партнерстве с городами).</a:t>
            </a:r>
          </a:p>
          <a:p>
            <a:pPr marL="444500" indent="-203200" algn="just">
              <a:spcBef>
                <a:spcPts val="600"/>
              </a:spcBef>
              <a:spcAft>
                <a:spcPts val="0"/>
              </a:spcAft>
              <a:buClr>
                <a:srgbClr val="265A9A"/>
              </a:buClr>
              <a:buFont typeface="Symbol" pitchFamily="18" charset="2"/>
              <a:buChar char=""/>
              <a:defRPr/>
            </a:pPr>
            <a:endParaRPr lang="ru-RU" sz="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265A9A"/>
              </a:buClr>
              <a:buFont typeface="Wingdings" panose="05000000000000000000" pitchFamily="2" charset="2"/>
              <a:buChar char="§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Пилотный проект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термомодернизации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жилого дома в г. Днепропетровск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534" name="Группа 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95288" y="958850"/>
            <a:ext cx="7115175" cy="1635125"/>
            <a:chOff x="395536" y="1196752"/>
            <a:chExt cx="7114937" cy="1635171"/>
          </a:xfrm>
        </p:grpSpPr>
        <p:pic>
          <p:nvPicPr>
            <p:cNvPr id="22540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08389" y="1372713"/>
              <a:ext cx="2402084" cy="145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95536" y="1196752"/>
              <a:ext cx="2870982" cy="1577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174809" y="1484784"/>
              <a:ext cx="1980803" cy="1104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Скругленный прямоугольник 13"/>
            <p:cNvSpPr/>
            <p:nvPr/>
          </p:nvSpPr>
          <p:spPr>
            <a:xfrm>
              <a:off x="2598912" y="2630305"/>
              <a:ext cx="2695485" cy="44451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670347" y="2565215"/>
              <a:ext cx="26240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535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3563" y="1390650"/>
            <a:ext cx="18954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8113" y="2308225"/>
            <a:ext cx="1690687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2308225"/>
            <a:ext cx="1690688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3313" y="2308225"/>
            <a:ext cx="1690687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/>
          <p:nvPr>
            <p:custDataLst>
              <p:tags r:id="rId10"/>
            </p:custDataLst>
          </p:nvPr>
        </p:nvSpPr>
        <p:spPr>
          <a:xfrm>
            <a:off x="5106988" y="996950"/>
            <a:ext cx="3995737" cy="2447925"/>
          </a:xfrm>
          <a:prstGeom prst="roundRect">
            <a:avLst/>
          </a:prstGeom>
          <a:noFill/>
          <a:ln w="412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8E84C5-E14D-4A1B-8DF1-6814CF1A47A4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" name="TextBox 2"/>
          <p:cNvSpPr txBox="1"/>
          <p:nvPr/>
        </p:nvSpPr>
        <p:spPr>
          <a:xfrm>
            <a:off x="-127000" y="2492375"/>
            <a:ext cx="9255125" cy="2586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Что такое</a:t>
            </a:r>
          </a:p>
          <a:p>
            <a:pPr algn="ctr">
              <a:defRPr/>
            </a:pPr>
            <a:r>
              <a:rPr lang="ru-RU" sz="5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«Школа </a:t>
            </a:r>
          </a:p>
          <a:p>
            <a:pPr algn="ctr">
              <a:defRPr/>
            </a:pPr>
            <a:r>
              <a:rPr lang="ru-RU" sz="5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проектного менеджмента»</a:t>
            </a:r>
          </a:p>
        </p:txBody>
      </p:sp>
      <p:pic>
        <p:nvPicPr>
          <p:cNvPr id="36867" name="Picture 2" descr="C:\Users\Аня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141413"/>
            <a:ext cx="2557462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4813"/>
            <a:ext cx="391318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0075" y="333375"/>
            <a:ext cx="1798638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D4283E-0D60-48D1-A251-887CCE790048}" type="slidenum">
              <a:rPr lang="ru-RU" smtClean="0"/>
              <a:pPr/>
              <a:t>14</a:t>
            </a:fld>
            <a:endParaRPr lang="ru-RU" smtClean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47664" y="1988840"/>
          <a:ext cx="828092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8038" y="1174750"/>
            <a:ext cx="320992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Что вы получите</a:t>
            </a:r>
          </a:p>
        </p:txBody>
      </p:sp>
      <p:pic>
        <p:nvPicPr>
          <p:cNvPr id="5" name="Picture 4" descr="C:\Users\user2\Desktop\3399_1_200912030947420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1844675"/>
            <a:ext cx="1716088" cy="1190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6" name="Picture 5" descr="C:\Users\user2\Desktop\17.10_gran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450" y="3429000"/>
            <a:ext cx="1668463" cy="1147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7" name="Picture 2" descr="C:\Users\Аня\Desktop\проекты\Школа проектного менеджмента\Школа проектного менеджмента\секреты-жизненного-движения.jpg"/>
          <p:cNvPicPr>
            <a:picLocks noChangeAspect="1" noChangeArrowheads="1"/>
          </p:cNvPicPr>
          <p:nvPr/>
        </p:nvPicPr>
        <p:blipFill rotWithShape="1">
          <a:blip r:embed="rId9" cstate="print"/>
          <a:srcRect t="8455" b="12015"/>
          <a:stretch/>
        </p:blipFill>
        <p:spPr bwMode="auto">
          <a:xfrm>
            <a:off x="346075" y="4868863"/>
            <a:ext cx="1620838" cy="1217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7013" y="333375"/>
            <a:ext cx="391318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0438" y="333375"/>
            <a:ext cx="179863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AD1A9C-14D6-4BC8-B25B-89C5978EBCD6}" type="slidenum">
              <a:rPr lang="ru-RU" smtClean="0"/>
              <a:pPr/>
              <a:t>15</a:t>
            </a:fld>
            <a:endParaRPr lang="ru-RU" smtClean="0"/>
          </a:p>
        </p:txBody>
      </p:sp>
      <p:pic>
        <p:nvPicPr>
          <p:cNvPr id="38914" name="Picture 6" descr="http://cs539101.vk.me/u39467102/docs/06814767c15e/Molodezhny_spiker_V4.png?extra=zclq2-VHZX9sue81usI4Zsn8j_fB4cVdREqQJHdGf1BbD7E-Evj_sLRExJ24pQJwxexXZIT41APs2O4YF-tnQhDot0UGfb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04813"/>
            <a:ext cx="18002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476672"/>
            <a:ext cx="3744551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03300"/>
                </a:solidFill>
              </a:rPr>
              <a:t>Школа проектного менеджмента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3300"/>
                </a:solidFill>
              </a:rPr>
              <a:t>«Знания сегодня – успех завтра»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875" y="1341438"/>
            <a:ext cx="39703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Программа обучения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2132856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870125-28CB-4E1F-96F1-AE06D3E41CFF}" type="slidenum">
              <a:rPr lang="ru-RU" smtClean="0"/>
              <a:pPr/>
              <a:t>16</a:t>
            </a:fld>
            <a:endParaRPr lang="ru-RU" smtClean="0"/>
          </a:p>
        </p:txBody>
      </p:sp>
      <p:graphicFrame>
        <p:nvGraphicFramePr>
          <p:cNvPr id="3" name="Объект 9"/>
          <p:cNvGraphicFramePr>
            <a:graphicFrameLocks/>
          </p:cNvGraphicFramePr>
          <p:nvPr/>
        </p:nvGraphicFramePr>
        <p:xfrm>
          <a:off x="500063" y="2060575"/>
          <a:ext cx="8032750" cy="399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368"/>
                <a:gridCol w="2304256"/>
                <a:gridCol w="1800200"/>
                <a:gridCol w="1800200"/>
              </a:tblGrid>
              <a:tr h="4706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9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aseline="0" dirty="0" smtClean="0">
                          <a:solidFill>
                            <a:srgbClr val="00009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этап отбора</a:t>
                      </a:r>
                      <a:endParaRPr lang="ru-RU" sz="2800" dirty="0">
                        <a:solidFill>
                          <a:srgbClr val="000099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800" baseline="0" dirty="0" smtClean="0">
                          <a:solidFill>
                            <a:srgbClr val="00009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этап отбора</a:t>
                      </a:r>
                      <a:endParaRPr lang="ru-RU" sz="2800" dirty="0" smtClean="0">
                        <a:solidFill>
                          <a:srgbClr val="000099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Старт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Итоги</a:t>
                      </a:r>
                    </a:p>
                  </a:txBody>
                  <a:tcPr anchor="ctr"/>
                </a:tc>
              </a:tr>
              <a:tr h="1491671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anose="02020603050405020304" pitchFamily="18" charset="0"/>
                        </a:rPr>
                        <a:t>Прохождение онлайн тестирования</a:t>
                      </a:r>
                      <a:endParaRPr lang="en-US" sz="2000" b="1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+mn-lt"/>
                          <a:cs typeface="Times New Roman" panose="02020603050405020304" pitchFamily="18" charset="0"/>
                        </a:rPr>
                        <a:t>Собеседование комиссии с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+mn-lt"/>
                          <a:cs typeface="Times New Roman" panose="02020603050405020304" pitchFamily="18" charset="0"/>
                        </a:rPr>
                        <a:t>отобранными конкурсантами</a:t>
                      </a:r>
                      <a:endParaRPr lang="en-US" sz="2000" b="1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28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участников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</a:rPr>
                        <a:t>Сертификат участника</a:t>
                      </a:r>
                      <a:r>
                        <a:rPr lang="ru-RU" b="1" baseline="0" dirty="0" smtClean="0">
                          <a:latin typeface="+mn-lt"/>
                        </a:rPr>
                        <a:t> Школы</a:t>
                      </a:r>
                      <a:endParaRPr lang="ru-RU" b="1" dirty="0">
                        <a:latin typeface="+mn-lt"/>
                      </a:endParaRPr>
                    </a:p>
                  </a:txBody>
                  <a:tcPr anchor="ctr"/>
                </a:tc>
              </a:tr>
              <a:tr h="989958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+mn-lt"/>
                          <a:cs typeface="Times New Roman" panose="02020603050405020304" pitchFamily="18" charset="0"/>
                        </a:rPr>
                        <a:t>С 15.09.2014</a:t>
                      </a:r>
                      <a:r>
                        <a:rPr lang="ru-RU" sz="18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+mn-lt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8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+mn-lt"/>
                          <a:cs typeface="Times New Roman" panose="02020603050405020304" pitchFamily="18" charset="0"/>
                        </a:rPr>
                        <a:t>10.10.2014</a:t>
                      </a:r>
                      <a:endParaRPr lang="ru-RU" sz="18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cs typeface="Times New Roman" panose="02020603050405020304" pitchFamily="18" charset="0"/>
                        </a:rPr>
                        <a:t>С 13.10.2014</a:t>
                      </a:r>
                      <a:r>
                        <a:rPr lang="ru-RU" sz="18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+mn-lt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8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 26</a:t>
                      </a:r>
                      <a:r>
                        <a:rPr lang="ru-RU" sz="1800" b="1" dirty="0" smtClean="0">
                          <a:latin typeface="+mn-lt"/>
                          <a:cs typeface="Times New Roman" panose="02020603050405020304" pitchFamily="18" charset="0"/>
                        </a:rPr>
                        <a:t>.10.2014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+mn-lt"/>
                        </a:rPr>
                        <a:t>С 27.10.2014 </a:t>
                      </a:r>
                    </a:p>
                    <a:p>
                      <a:pPr algn="ctr"/>
                      <a:r>
                        <a:rPr lang="ru-RU" b="1" i="0" dirty="0" smtClean="0">
                          <a:latin typeface="+mn-lt"/>
                        </a:rPr>
                        <a:t>2 раза в неделю</a:t>
                      </a:r>
                      <a:endParaRPr lang="ru-RU" b="1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+mn-lt"/>
                        </a:rPr>
                        <a:t>27.02.2015</a:t>
                      </a:r>
                      <a:endParaRPr lang="ru-RU" b="1" i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99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333375"/>
            <a:ext cx="849788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1363" y="1241425"/>
            <a:ext cx="28511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Этапы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43C8F6-9136-4FE6-8889-980FED34B2CF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3" name="TextBox 2"/>
          <p:cNvSpPr txBox="1"/>
          <p:nvPr/>
        </p:nvSpPr>
        <p:spPr>
          <a:xfrm>
            <a:off x="323850" y="1360488"/>
            <a:ext cx="16478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Тренера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2163763"/>
            <a:ext cx="7850188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Тренера школы проектного </a:t>
            </a:r>
          </a:p>
          <a:p>
            <a:pPr algn="just"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менеджмента – это грамотные </a:t>
            </a:r>
          </a:p>
          <a:p>
            <a:pPr algn="just"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теоретики и опытные практики из</a:t>
            </a:r>
          </a:p>
          <a:p>
            <a:pPr algn="just"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крупнейших украинских и зарубежных </a:t>
            </a:r>
          </a:p>
          <a:p>
            <a:pPr algn="just"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компаний. </a:t>
            </a:r>
          </a:p>
          <a:p>
            <a:pPr algn="just">
              <a:defRPr/>
            </a:pPr>
            <a:endParaRPr lang="ru-RU" sz="2400" dirty="0"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latin typeface="+mn-lt"/>
                <a:cs typeface="Times New Roman" pitchFamily="18" charset="0"/>
              </a:rPr>
              <a:t>Наша цель не дать вам знания общего характера, а научить разрабатывать актуальные проекты и воплощать их в реальных социально-экономических условиях.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497888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Аня\Desktop\проекты\Школа проектного менеджмента\Школа проектного менеджмента\kak-prezentovat-biznes-proek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96136" y="1579229"/>
            <a:ext cx="3179464" cy="238459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F4FA46-A24A-4248-89A4-A4F0773042CF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3" name="TextBox 2"/>
          <p:cNvSpPr txBox="1"/>
          <p:nvPr/>
        </p:nvSpPr>
        <p:spPr>
          <a:xfrm>
            <a:off x="323850" y="1360488"/>
            <a:ext cx="25161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Информация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497888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0038" y="2276475"/>
            <a:ext cx="8159750" cy="372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Ссылка на  онлайн-тестирование: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600" b="1" u="sng" dirty="0"/>
              <a:t>http://molodcentr.org/test-senter</a:t>
            </a:r>
            <a:r>
              <a:rPr lang="ru-RU" sz="3600" b="1" u="sng" dirty="0"/>
              <a:t> 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Контактное лицо: </a:t>
            </a:r>
            <a:r>
              <a:rPr lang="ru-RU" sz="3200" b="1" dirty="0"/>
              <a:t>Анна Марченко </a:t>
            </a:r>
          </a:p>
          <a:p>
            <a:pPr>
              <a:defRPr/>
            </a:pPr>
            <a:r>
              <a:rPr lang="ru-RU" sz="3200" b="1" dirty="0"/>
              <a:t>                                тел.: (066) 094 54 35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CF3C8B-62B7-4E01-9D25-F8E8C334FE7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1268413"/>
            <a:ext cx="7561263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u="sng">
                <a:solidFill>
                  <a:srgbClr val="262673"/>
                </a:solidFill>
              </a:rPr>
              <a:t>Проектный менеджмент – </a:t>
            </a:r>
            <a:r>
              <a:rPr lang="ru-RU" sz="3200" u="sng">
                <a:solidFill>
                  <a:srgbClr val="262673"/>
                </a:solidFill>
              </a:rPr>
              <a:t>эффективный инструмент</a:t>
            </a:r>
            <a:r>
              <a:rPr lang="ru-RU" sz="3200" b="1" u="sng">
                <a:solidFill>
                  <a:srgbClr val="262673"/>
                </a:solidFill>
              </a:rPr>
              <a:t>:</a:t>
            </a:r>
          </a:p>
          <a:p>
            <a:pPr algn="just"/>
            <a:r>
              <a:rPr lang="ru-RU" sz="3200">
                <a:solidFill>
                  <a:srgbClr val="262673"/>
                </a:solidFill>
              </a:rPr>
              <a:t>   </a:t>
            </a:r>
            <a:endParaRPr lang="en-US" sz="3200">
              <a:solidFill>
                <a:srgbClr val="262673"/>
              </a:solidFill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3913187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0075" y="404813"/>
            <a:ext cx="1798638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755576" y="2420888"/>
          <a:ext cx="7691430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CA5AAA-29BD-40D0-A188-B657042D43B9}" type="slidenum">
              <a:rPr lang="ru-RU" smtClean="0"/>
              <a:pPr/>
              <a:t>3</a:t>
            </a:fld>
            <a:endParaRPr lang="ru-RU" smtClean="0"/>
          </a:p>
        </p:txBody>
      </p:sp>
      <p:grpSp>
        <p:nvGrpSpPr>
          <p:cNvPr id="33794" name="Группа 2"/>
          <p:cNvGrpSpPr>
            <a:grpSpLocks/>
          </p:cNvGrpSpPr>
          <p:nvPr/>
        </p:nvGrpSpPr>
        <p:grpSpPr bwMode="auto">
          <a:xfrm>
            <a:off x="122238" y="1773238"/>
            <a:ext cx="3179762" cy="1912937"/>
            <a:chOff x="68284" y="1341720"/>
            <a:chExt cx="3180241" cy="1912729"/>
          </a:xfrm>
        </p:grpSpPr>
        <p:sp>
          <p:nvSpPr>
            <p:cNvPr id="4" name="TextBox 64"/>
            <p:cNvSpPr txBox="1">
              <a:spLocks noChangeArrowheads="1"/>
            </p:cNvSpPr>
            <p:nvPr/>
          </p:nvSpPr>
          <p:spPr bwMode="auto">
            <a:xfrm>
              <a:off x="989173" y="2422689"/>
              <a:ext cx="2259352" cy="83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ru-RU" sz="1200" b="1">
                  <a:solidFill>
                    <a:srgbClr val="002B82"/>
                  </a:solidFill>
                </a:rPr>
                <a:t>Областной конкурс</a:t>
              </a:r>
            </a:p>
            <a:p>
              <a:pPr>
                <a:buClr>
                  <a:srgbClr val="000000"/>
                </a:buClr>
              </a:pPr>
              <a:r>
                <a:rPr lang="ru-RU" sz="1200">
                  <a:solidFill>
                    <a:srgbClr val="000000"/>
                  </a:solidFill>
                </a:rPr>
                <a:t>Победителями стали </a:t>
              </a:r>
              <a:r>
                <a:rPr lang="ru-RU" sz="1200" b="1">
                  <a:solidFill>
                    <a:srgbClr val="000000"/>
                  </a:solidFill>
                </a:rPr>
                <a:t>124 проекта </a:t>
              </a:r>
              <a:r>
                <a:rPr lang="ru-RU" sz="1200">
                  <a:solidFill>
                    <a:srgbClr val="000000"/>
                  </a:solidFill>
                </a:rPr>
                <a:t>общей стоимостью </a:t>
              </a:r>
              <a:r>
                <a:rPr lang="en-US" sz="1200" b="1">
                  <a:solidFill>
                    <a:srgbClr val="000000"/>
                  </a:solidFill>
                </a:rPr>
                <a:t>1</a:t>
              </a:r>
              <a:r>
                <a:rPr lang="ru-RU" sz="1200" b="1">
                  <a:solidFill>
                    <a:srgbClr val="000000"/>
                  </a:solidFill>
                </a:rPr>
                <a:t>,</a:t>
              </a:r>
              <a:r>
                <a:rPr lang="en-US" sz="1200" b="1">
                  <a:solidFill>
                    <a:srgbClr val="000000"/>
                  </a:solidFill>
                </a:rPr>
                <a:t>8 </a:t>
              </a:r>
              <a:r>
                <a:rPr lang="ru-RU" sz="1200" b="1">
                  <a:solidFill>
                    <a:srgbClr val="000000"/>
                  </a:solidFill>
                </a:rPr>
                <a:t>млн </a:t>
              </a:r>
              <a:r>
                <a:rPr lang="en-US" sz="1200" b="1">
                  <a:solidFill>
                    <a:srgbClr val="000000"/>
                  </a:solidFill>
                </a:rPr>
                <a:t>EUR</a:t>
              </a:r>
              <a:r>
                <a:rPr lang="uk-UA" sz="1200" b="1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5" name="TextBox 68"/>
            <p:cNvSpPr txBox="1">
              <a:spLocks noChangeArrowheads="1"/>
            </p:cNvSpPr>
            <p:nvPr/>
          </p:nvSpPr>
          <p:spPr bwMode="auto">
            <a:xfrm>
              <a:off x="955830" y="1341720"/>
              <a:ext cx="2206957" cy="83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93000"/>
              </a:pPr>
              <a:r>
                <a:rPr lang="ru-RU" sz="1200" b="1">
                  <a:solidFill>
                    <a:srgbClr val="002B82"/>
                  </a:solidFill>
                </a:rPr>
                <a:t>Всеукраинский</a:t>
              </a:r>
              <a:r>
                <a:rPr lang="uk-UA" sz="1200" b="1">
                  <a:solidFill>
                    <a:srgbClr val="002B82"/>
                  </a:solidFill>
                </a:rPr>
                <a:t> конкурс</a:t>
              </a:r>
              <a:endParaRPr lang="uk-UA" sz="1200">
                <a:solidFill>
                  <a:srgbClr val="000000"/>
                </a:solidFill>
              </a:endParaRPr>
            </a:p>
            <a:p>
              <a:pPr>
                <a:buClr>
                  <a:srgbClr val="000000"/>
                </a:buClr>
                <a:buSzPct val="93000"/>
              </a:pPr>
              <a:r>
                <a:rPr lang="ru-RU" sz="1200">
                  <a:solidFill>
                    <a:srgbClr val="000000"/>
                  </a:solidFill>
                </a:rPr>
                <a:t>Победителями стали </a:t>
              </a:r>
              <a:r>
                <a:rPr lang="ru-RU" sz="1200" b="1">
                  <a:solidFill>
                    <a:srgbClr val="000000"/>
                  </a:solidFill>
                </a:rPr>
                <a:t>62 проекта </a:t>
              </a:r>
              <a:r>
                <a:rPr lang="ru-RU" sz="1200">
                  <a:solidFill>
                    <a:srgbClr val="000000"/>
                  </a:solidFill>
                </a:rPr>
                <a:t>общей стоимостью </a:t>
              </a:r>
              <a:r>
                <a:rPr lang="en-US" sz="1200" b="1">
                  <a:solidFill>
                    <a:srgbClr val="000000"/>
                  </a:solidFill>
                </a:rPr>
                <a:t>1 </a:t>
              </a:r>
              <a:r>
                <a:rPr lang="ru-RU" sz="1200" b="1">
                  <a:solidFill>
                    <a:srgbClr val="000000"/>
                  </a:solidFill>
                </a:rPr>
                <a:t>млн </a:t>
              </a:r>
              <a:r>
                <a:rPr lang="en-US" sz="1200" b="1">
                  <a:solidFill>
                    <a:srgbClr val="000000"/>
                  </a:solidFill>
                </a:rPr>
                <a:t>EUR</a:t>
              </a:r>
              <a:endParaRPr lang="uk-UA" sz="1200" b="1" i="1">
                <a:solidFill>
                  <a:srgbClr val="000000"/>
                </a:solidFill>
              </a:endParaRPr>
            </a:p>
          </p:txBody>
        </p:sp>
        <p:pic>
          <p:nvPicPr>
            <p:cNvPr id="33869" name="Picture 93" descr="C:\Documents and Settings\ADMIN\Рабочий стол\картинки\15819049.jp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68284" y="1408082"/>
              <a:ext cx="875985" cy="682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70" name="Picture 2" descr="C:\Documents and Settings\ADMIN\Рабочий стол\картинки\карты\oblast.JPG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80173" y="2416194"/>
              <a:ext cx="876636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5" name="Группа 7"/>
          <p:cNvGrpSpPr>
            <a:grpSpLocks/>
          </p:cNvGrpSpPr>
          <p:nvPr/>
        </p:nvGrpSpPr>
        <p:grpSpPr bwMode="auto">
          <a:xfrm>
            <a:off x="184150" y="4149725"/>
            <a:ext cx="2759075" cy="1600200"/>
            <a:chOff x="185051" y="4349422"/>
            <a:chExt cx="2392881" cy="1561163"/>
          </a:xfrm>
        </p:grpSpPr>
        <p:sp>
          <p:nvSpPr>
            <p:cNvPr id="9" name="TextBox 8"/>
            <p:cNvSpPr txBox="1"/>
            <p:nvPr/>
          </p:nvSpPr>
          <p:spPr>
            <a:xfrm>
              <a:off x="185051" y="4349422"/>
              <a:ext cx="2392881" cy="1561163"/>
            </a:xfrm>
            <a:prstGeom prst="rect">
              <a:avLst/>
            </a:prstGeom>
            <a:noFill/>
            <a:ln w="28575">
              <a:solidFill>
                <a:srgbClr val="C0504D">
                  <a:lumMod val="60000"/>
                  <a:lumOff val="40000"/>
                </a:srgbClr>
              </a:solidFill>
            </a:ln>
          </p:spPr>
          <p:txBody>
            <a:bodyPr>
              <a:spAutoFit/>
            </a:bodyPr>
            <a:lstStyle/>
            <a:p>
              <a:pPr marL="265113" indent="-265113">
                <a:buFont typeface="Arial" charset="0"/>
                <a:buChar char="•"/>
              </a:pPr>
              <a:endParaRPr lang="ru-RU" sz="1400" b="1">
                <a:solidFill>
                  <a:srgbClr val="000000"/>
                </a:solidFill>
              </a:endParaRPr>
            </a:p>
            <a:p>
              <a:pPr marL="265113" indent="-265113">
                <a:buFont typeface="Arial" charset="0"/>
                <a:buChar char="•"/>
              </a:pPr>
              <a:endParaRPr lang="ru-RU" sz="1400" b="1">
                <a:solidFill>
                  <a:srgbClr val="000000"/>
                </a:solidFill>
              </a:endParaRPr>
            </a:p>
            <a:p>
              <a:pPr marL="265113" indent="-265113">
                <a:buFont typeface="Arial" charset="0"/>
                <a:buChar char="•"/>
              </a:pPr>
              <a:endParaRPr lang="ru-RU" sz="1400" b="1">
                <a:solidFill>
                  <a:srgbClr val="000000"/>
                </a:solidFill>
              </a:endParaRPr>
            </a:p>
            <a:p>
              <a:pPr marL="265113" indent="-265113"/>
              <a:endParaRPr lang="ru-RU" sz="1400" b="1">
                <a:solidFill>
                  <a:srgbClr val="000000"/>
                </a:solidFill>
              </a:endParaRPr>
            </a:p>
            <a:p>
              <a:pPr marL="265113" indent="-265113">
                <a:buFont typeface="Arial" charset="0"/>
                <a:buChar char="•"/>
              </a:pPr>
              <a:r>
                <a:rPr lang="ru-RU" sz="1400" b="1">
                  <a:solidFill>
                    <a:srgbClr val="000000"/>
                  </a:solidFill>
                </a:rPr>
                <a:t>международные ресурсы</a:t>
              </a:r>
            </a:p>
            <a:p>
              <a:pPr marL="265113" indent="-265113">
                <a:buFont typeface="Arial" charset="0"/>
                <a:buChar char="•"/>
              </a:pPr>
              <a:r>
                <a:rPr lang="ru-RU" sz="1400" b="1">
                  <a:solidFill>
                    <a:srgbClr val="000000"/>
                  </a:solidFill>
                </a:rPr>
                <a:t>областные ресурсы</a:t>
              </a:r>
            </a:p>
            <a:p>
              <a:pPr marL="265113" indent="-265113">
                <a:buFont typeface="Arial" charset="0"/>
                <a:buChar char="•"/>
              </a:pPr>
              <a:r>
                <a:rPr lang="ru-RU" sz="1400" b="1">
                  <a:solidFill>
                    <a:srgbClr val="000000"/>
                  </a:solidFill>
                </a:rPr>
                <a:t>ресурсы громад</a:t>
              </a:r>
            </a:p>
          </p:txBody>
        </p:sp>
        <p:pic>
          <p:nvPicPr>
            <p:cNvPr id="33860" name="Picture 9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8" cstate="print"/>
            <a:srcRect/>
            <a:stretch>
              <a:fillRect/>
            </a:stretch>
          </p:blipFill>
          <p:spPr bwMode="auto">
            <a:xfrm>
              <a:off x="350741" y="4887436"/>
              <a:ext cx="465282" cy="333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1" name="Picture 10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253771" y="4441605"/>
              <a:ext cx="515880" cy="371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2" name="Picture 3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2038245" y="4480948"/>
              <a:ext cx="515880" cy="225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3" name="Picture 8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1470136" y="4500982"/>
              <a:ext cx="515880" cy="222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4" name="Picture 6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2" cstate="print"/>
            <a:srcRect/>
            <a:stretch>
              <a:fillRect/>
            </a:stretch>
          </p:blipFill>
          <p:spPr bwMode="auto">
            <a:xfrm>
              <a:off x="999899" y="4904509"/>
              <a:ext cx="723464" cy="30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5" name="Picture 1"/>
            <p:cNvPicPr>
              <a:picLocks noChangeAspect="1" noChangeArrowheads="1"/>
            </p:cNvPicPr>
            <p:nvPr/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1858781" y="4891268"/>
              <a:ext cx="571397" cy="309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66" name="Picture 2"/>
            <p:cNvPicPr>
              <a:picLocks noChangeAspect="1" noChangeArrowheads="1"/>
            </p:cNvPicPr>
            <p:nvPr/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866863" y="4441605"/>
              <a:ext cx="524901" cy="3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6" name="Группа 16"/>
          <p:cNvGrpSpPr>
            <a:grpSpLocks/>
          </p:cNvGrpSpPr>
          <p:nvPr/>
        </p:nvGrpSpPr>
        <p:grpSpPr bwMode="auto">
          <a:xfrm>
            <a:off x="5834063" y="4005263"/>
            <a:ext cx="3068637" cy="1816100"/>
            <a:chOff x="5946043" y="4260043"/>
            <a:chExt cx="2833832" cy="1771320"/>
          </a:xfrm>
        </p:grpSpPr>
        <p:grpSp>
          <p:nvGrpSpPr>
            <p:cNvPr id="33818" name="Группа 17"/>
            <p:cNvGrpSpPr>
              <a:grpSpLocks/>
            </p:cNvGrpSpPr>
            <p:nvPr/>
          </p:nvGrpSpPr>
          <p:grpSpPr bwMode="auto">
            <a:xfrm>
              <a:off x="5946043" y="4260043"/>
              <a:ext cx="2833832" cy="1771320"/>
              <a:chOff x="5946043" y="4260043"/>
              <a:chExt cx="2833832" cy="1771320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6309618" y="4260043"/>
                <a:ext cx="2470257" cy="1771320"/>
              </a:xfrm>
              <a:prstGeom prst="rect">
                <a:avLst/>
              </a:prstGeom>
              <a:noFill/>
              <a:ln w="28575">
                <a:solidFill>
                  <a:srgbClr val="C0504D">
                    <a:lumMod val="60000"/>
                    <a:lumOff val="4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r>
                  <a:rPr lang="ru-RU" sz="1400" b="1">
                    <a:solidFill>
                      <a:srgbClr val="000000"/>
                    </a:solidFill>
                  </a:rPr>
                  <a:t>ДОАОМС	</a:t>
                </a:r>
              </a:p>
              <a:p>
                <a:endParaRPr lang="ru-RU" sz="1400" b="1">
                  <a:solidFill>
                    <a:srgbClr val="000000"/>
                  </a:solidFill>
                </a:endParaRPr>
              </a:p>
              <a:p>
                <a:endParaRPr lang="ru-RU" sz="1400" b="1">
                  <a:solidFill>
                    <a:srgbClr val="000000"/>
                  </a:solidFill>
                </a:endParaRPr>
              </a:p>
              <a:p>
                <a:endParaRPr lang="ru-RU" sz="1400" b="1">
                  <a:solidFill>
                    <a:srgbClr val="000000"/>
                  </a:solidFill>
                </a:endParaRPr>
              </a:p>
              <a:p>
                <a:pPr>
                  <a:buFont typeface="Arial" charset="0"/>
                  <a:buChar char="•"/>
                </a:pPr>
                <a:r>
                  <a:rPr lang="ru-RU" sz="1400" b="1">
                    <a:solidFill>
                      <a:srgbClr val="000000"/>
                    </a:solidFill>
                  </a:rPr>
                  <a:t>постпроектный мониторинг</a:t>
                </a:r>
              </a:p>
              <a:p>
                <a:pPr>
                  <a:buFont typeface="Arial" charset="0"/>
                  <a:buChar char="•"/>
                </a:pPr>
                <a:r>
                  <a:rPr lang="ru-RU" sz="1400" b="1">
                    <a:solidFill>
                      <a:srgbClr val="000000"/>
                    </a:solidFill>
                  </a:rPr>
                  <a:t>коррекция планов</a:t>
                </a:r>
              </a:p>
              <a:p>
                <a:pPr>
                  <a:buFont typeface="Arial" charset="0"/>
                  <a:buChar char="•"/>
                </a:pPr>
                <a:r>
                  <a:rPr lang="ru-RU" sz="1400" b="1">
                    <a:solidFill>
                      <a:srgbClr val="000000"/>
                    </a:solidFill>
                  </a:rPr>
                  <a:t>тиражирование опыта</a:t>
                </a:r>
              </a:p>
            </p:txBody>
          </p:sp>
          <p:sp>
            <p:nvSpPr>
              <p:cNvPr id="58" name="Стрелка вниз 57"/>
              <p:cNvSpPr/>
              <p:nvPr/>
            </p:nvSpPr>
            <p:spPr>
              <a:xfrm rot="5400000">
                <a:off x="5695839" y="4720824"/>
                <a:ext cx="863983" cy="363575"/>
              </a:xfrm>
              <a:prstGeom prst="downArrow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solidFill>
                    <a:prstClr val="white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33819" name="Группа 18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6439006" y="4657964"/>
              <a:ext cx="691555" cy="641811"/>
              <a:chOff x="4572032" y="1428736"/>
              <a:chExt cx="4426300" cy="4540528"/>
            </a:xfrm>
          </p:grpSpPr>
          <p:pic>
            <p:nvPicPr>
              <p:cNvPr id="33821" name="Picture 3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55" cstate="print">
                <a:lum bright="2000" contrast="12000"/>
              </a:blip>
              <a:srcRect/>
              <a:stretch>
                <a:fillRect/>
              </a:stretch>
            </p:blipFill>
            <p:spPr bwMode="auto">
              <a:xfrm>
                <a:off x="8501090" y="4032008"/>
                <a:ext cx="485295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2" name="Picture 10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56" cstate="print"/>
              <a:srcRect/>
              <a:stretch>
                <a:fillRect/>
              </a:stretch>
            </p:blipFill>
            <p:spPr bwMode="auto">
              <a:xfrm>
                <a:off x="5715008" y="2643182"/>
                <a:ext cx="2143140" cy="2078845"/>
              </a:xfrm>
              <a:prstGeom prst="rect">
                <a:avLst/>
              </a:prstGeom>
              <a:solidFill>
                <a:srgbClr val="FFFFFF">
                  <a:alpha val="65881"/>
                </a:srgb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3" name="Picture 5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57" cstate="print">
                <a:lum bright="2000" contrast="12000"/>
              </a:blip>
              <a:srcRect/>
              <a:stretch>
                <a:fillRect/>
              </a:stretch>
            </p:blipFill>
            <p:spPr bwMode="auto">
              <a:xfrm>
                <a:off x="4786314" y="2714620"/>
                <a:ext cx="40050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4" name="Picture 3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58" cstate="print">
                <a:lum bright="10000" contrast="10000"/>
              </a:blip>
              <a:srcRect/>
              <a:stretch>
                <a:fillRect/>
              </a:stretch>
            </p:blipFill>
            <p:spPr bwMode="auto">
              <a:xfrm>
                <a:off x="7572396" y="2500306"/>
                <a:ext cx="40701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5" name="Picture 3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59" cstate="print">
                <a:lum bright="10000" contrast="10000"/>
              </a:blip>
              <a:srcRect/>
              <a:stretch>
                <a:fillRect/>
              </a:stretch>
            </p:blipFill>
            <p:spPr bwMode="auto">
              <a:xfrm>
                <a:off x="6929454" y="4714884"/>
                <a:ext cx="40299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6" name="Picture 3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60" cstate="print">
                <a:lum bright="10000" contrast="10000"/>
              </a:blip>
              <a:srcRect/>
              <a:stretch>
                <a:fillRect/>
              </a:stretch>
            </p:blipFill>
            <p:spPr bwMode="auto">
              <a:xfrm>
                <a:off x="7438203" y="4447062"/>
                <a:ext cx="44028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7" name="Picture 3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61" cstate="print">
                <a:lum bright="10000" contrast="10000"/>
              </a:blip>
              <a:srcRect/>
              <a:stretch>
                <a:fillRect/>
              </a:stretch>
            </p:blipFill>
            <p:spPr bwMode="auto">
              <a:xfrm>
                <a:off x="5836697" y="4586023"/>
                <a:ext cx="42000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8" name="Picture 3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62" cstate="print">
                <a:lum bright="4000" contrast="4000"/>
              </a:blip>
              <a:srcRect/>
              <a:stretch>
                <a:fillRect/>
              </a:stretch>
            </p:blipFill>
            <p:spPr bwMode="auto">
              <a:xfrm>
                <a:off x="5420112" y="4326904"/>
                <a:ext cx="362625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9" name="Picture 3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63" cstate="print">
                <a:lum bright="10000" contrast="10000"/>
              </a:blip>
              <a:srcRect/>
              <a:stretch>
                <a:fillRect/>
              </a:stretch>
            </p:blipFill>
            <p:spPr bwMode="auto">
              <a:xfrm>
                <a:off x="7143768" y="2214554"/>
                <a:ext cx="38652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30" name="Picture 4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64" cstate="print">
                <a:lum contrast="2000"/>
              </a:blip>
              <a:srcRect/>
              <a:stretch>
                <a:fillRect/>
              </a:stretch>
            </p:blipFill>
            <p:spPr bwMode="auto">
              <a:xfrm>
                <a:off x="7572396" y="1732776"/>
                <a:ext cx="518775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31" name="Picture 7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65" cstate="print">
                <a:lum bright="10000" contrast="10000"/>
              </a:blip>
              <a:srcRect/>
              <a:stretch>
                <a:fillRect/>
              </a:stretch>
            </p:blipFill>
            <p:spPr bwMode="auto">
              <a:xfrm>
                <a:off x="6572264" y="2071678"/>
                <a:ext cx="45762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32" name="Picture 3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66" cstate="print">
                <a:lum bright="10000" contrast="10000"/>
              </a:blip>
              <a:srcRect/>
              <a:stretch>
                <a:fillRect/>
              </a:stretch>
            </p:blipFill>
            <p:spPr bwMode="auto">
              <a:xfrm>
                <a:off x="6022063" y="2214554"/>
                <a:ext cx="407325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33" name="Picture 4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67" cstate="print">
                <a:lum bright="10000" contrast="10000"/>
              </a:blip>
              <a:srcRect/>
              <a:stretch>
                <a:fillRect/>
              </a:stretch>
            </p:blipFill>
            <p:spPr bwMode="auto">
              <a:xfrm>
                <a:off x="5528126" y="2635752"/>
                <a:ext cx="430395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34" name="Picture 5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68" cstate="print">
                <a:lum bright="10000" contrast="10000"/>
              </a:blip>
              <a:srcRect/>
              <a:stretch>
                <a:fillRect/>
              </a:stretch>
            </p:blipFill>
            <p:spPr bwMode="auto">
              <a:xfrm>
                <a:off x="8536602" y="3389066"/>
                <a:ext cx="46173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35" name="Picture 3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69" cstate="print">
                <a:lum bright="10000" contrast="10000"/>
              </a:blip>
              <a:srcRect/>
              <a:stretch>
                <a:fillRect/>
              </a:stretch>
            </p:blipFill>
            <p:spPr bwMode="auto">
              <a:xfrm>
                <a:off x="7183754" y="5317892"/>
                <a:ext cx="46008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36" name="Picture 3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70" cstate="print">
                <a:lum bright="2000" contrast="12000"/>
              </a:blip>
              <a:srcRect/>
              <a:stretch>
                <a:fillRect/>
              </a:stretch>
            </p:blipFill>
            <p:spPr bwMode="auto">
              <a:xfrm>
                <a:off x="5394064" y="5040076"/>
                <a:ext cx="44814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37" name="Picture 7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71" cstate="print">
                <a:lum bright="2000" contrast="12000"/>
              </a:blip>
              <a:srcRect/>
              <a:stretch>
                <a:fillRect/>
              </a:stretch>
            </p:blipFill>
            <p:spPr bwMode="auto">
              <a:xfrm>
                <a:off x="4929190" y="4572008"/>
                <a:ext cx="42687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38" name="Picture 3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72" cstate="print">
                <a:lum bright="2000" contrast="12000"/>
              </a:blip>
              <a:srcRect/>
              <a:stretch>
                <a:fillRect/>
              </a:stretch>
            </p:blipFill>
            <p:spPr bwMode="auto">
              <a:xfrm>
                <a:off x="5018916" y="2152260"/>
                <a:ext cx="462405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39" name="Picture 4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73" cstate="print">
                <a:lum contrast="2000"/>
              </a:blip>
              <a:srcRect/>
              <a:stretch>
                <a:fillRect/>
              </a:stretch>
            </p:blipFill>
            <p:spPr bwMode="auto">
              <a:xfrm>
                <a:off x="7072330" y="1500174"/>
                <a:ext cx="44262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40" name="Picture 3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74" cstate="print">
                <a:lum bright="2000" contrast="12000"/>
              </a:blip>
              <a:srcRect/>
              <a:stretch>
                <a:fillRect/>
              </a:stretch>
            </p:blipFill>
            <p:spPr bwMode="auto">
              <a:xfrm>
                <a:off x="7947874" y="4214818"/>
                <a:ext cx="428565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41" name="Picture 3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75" cstate="print">
                <a:lum bright="2000" contrast="12000"/>
              </a:blip>
              <a:srcRect/>
              <a:stretch>
                <a:fillRect/>
              </a:stretch>
            </p:blipFill>
            <p:spPr bwMode="auto">
              <a:xfrm>
                <a:off x="6372810" y="4777178"/>
                <a:ext cx="429795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42" name="Picture 4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76" cstate="print">
                <a:lum bright="2000" contrast="12000"/>
              </a:blip>
              <a:srcRect/>
              <a:stretch>
                <a:fillRect/>
              </a:stretch>
            </p:blipFill>
            <p:spPr bwMode="auto">
              <a:xfrm>
                <a:off x="7778868" y="5072074"/>
                <a:ext cx="43647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43" name="Picture 3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77" cstate="print">
                <a:lum bright="-4000" contrast="30000"/>
              </a:blip>
              <a:srcRect/>
              <a:stretch>
                <a:fillRect/>
              </a:stretch>
            </p:blipFill>
            <p:spPr bwMode="auto">
              <a:xfrm>
                <a:off x="6572264" y="5357826"/>
                <a:ext cx="456235" cy="611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44" name="Picture 4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78" cstate="print">
                <a:lum bright="2000" contrast="12000"/>
              </a:blip>
              <a:srcRect/>
              <a:stretch>
                <a:fillRect/>
              </a:stretch>
            </p:blipFill>
            <p:spPr bwMode="auto">
              <a:xfrm>
                <a:off x="6008578" y="1603116"/>
                <a:ext cx="42081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45" name="Picture 4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79" cstate="print">
                <a:lum bright="2000" contrast="10000"/>
              </a:blip>
              <a:srcRect/>
              <a:stretch>
                <a:fillRect/>
              </a:stretch>
            </p:blipFill>
            <p:spPr bwMode="auto">
              <a:xfrm>
                <a:off x="7939262" y="3052074"/>
                <a:ext cx="412215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46" name="Picture 3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80" cstate="print">
                <a:lum bright="2000" contrast="10000"/>
              </a:blip>
              <a:srcRect/>
              <a:stretch>
                <a:fillRect/>
              </a:stretch>
            </p:blipFill>
            <p:spPr bwMode="auto">
              <a:xfrm>
                <a:off x="7965098" y="3643314"/>
                <a:ext cx="41850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47" name="Picture 3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81" cstate="print">
                <a:lum bright="2000" contrast="10000"/>
              </a:blip>
              <a:srcRect/>
              <a:stretch>
                <a:fillRect/>
              </a:stretch>
            </p:blipFill>
            <p:spPr bwMode="auto">
              <a:xfrm>
                <a:off x="5929322" y="5246454"/>
                <a:ext cx="52650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48" name="Picture 3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82" cstate="print">
                <a:lum bright="2000" contrast="10000"/>
              </a:blip>
              <a:srcRect/>
              <a:stretch>
                <a:fillRect/>
              </a:stretch>
            </p:blipFill>
            <p:spPr bwMode="auto">
              <a:xfrm>
                <a:off x="4572032" y="3357562"/>
                <a:ext cx="53466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49" name="Picture 3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83" cstate="print">
                <a:lum bright="2000" contrast="10000"/>
              </a:blip>
              <a:srcRect/>
              <a:stretch>
                <a:fillRect/>
              </a:stretch>
            </p:blipFill>
            <p:spPr bwMode="auto">
              <a:xfrm>
                <a:off x="4689454" y="4000504"/>
                <a:ext cx="45405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50" name="Picture 3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84" cstate="print">
                <a:lum bright="2000" contrast="10000"/>
              </a:blip>
              <a:srcRect/>
              <a:stretch>
                <a:fillRect/>
              </a:stretch>
            </p:blipFill>
            <p:spPr bwMode="auto">
              <a:xfrm>
                <a:off x="8501090" y="2746124"/>
                <a:ext cx="428355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51" name="Picture 4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85" cstate="print">
                <a:lum bright="2000" contrast="10000"/>
              </a:blip>
              <a:srcRect/>
              <a:stretch>
                <a:fillRect/>
              </a:stretch>
            </p:blipFill>
            <p:spPr bwMode="auto">
              <a:xfrm>
                <a:off x="8063098" y="2214554"/>
                <a:ext cx="50943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52" name="Picture 3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86" cstate="print">
                <a:lum bright="2000" contrast="10000"/>
              </a:blip>
              <a:srcRect/>
              <a:stretch>
                <a:fillRect/>
              </a:stretch>
            </p:blipFill>
            <p:spPr bwMode="auto">
              <a:xfrm>
                <a:off x="5205798" y="3088384"/>
                <a:ext cx="42429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53" name="Picture 3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87" cstate="print">
                <a:lum bright="2000" contrast="10000"/>
              </a:blip>
              <a:srcRect/>
              <a:stretch>
                <a:fillRect/>
              </a:stretch>
            </p:blipFill>
            <p:spPr bwMode="auto">
              <a:xfrm>
                <a:off x="5152648" y="3723896"/>
                <a:ext cx="50232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54" name="Picture 4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88" cstate="print">
                <a:lum bright="2000" contrast="10000"/>
              </a:blip>
              <a:srcRect/>
              <a:stretch>
                <a:fillRect/>
              </a:stretch>
            </p:blipFill>
            <p:spPr bwMode="auto">
              <a:xfrm>
                <a:off x="6500826" y="1428736"/>
                <a:ext cx="54648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55" name="Picture 3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89" cstate="print">
                <a:lum bright="2000" contrast="10000"/>
              </a:blip>
              <a:srcRect/>
              <a:stretch>
                <a:fillRect/>
              </a:stretch>
            </p:blipFill>
            <p:spPr bwMode="auto">
              <a:xfrm>
                <a:off x="8245481" y="4714884"/>
                <a:ext cx="451635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56" name="Picture 3"/>
              <p:cNvPicPr>
                <a:picLocks noChangeAspect="1" noChangeArrowheads="1"/>
              </p:cNvPicPr>
              <p:nvPr>
                <p:custDataLst>
                  <p:tags r:id="rId38"/>
                </p:custDataLst>
              </p:nvPr>
            </p:nvPicPr>
            <p:blipFill>
              <a:blip r:embed="rId90" cstate="print">
                <a:lum bright="2000" contrast="10000"/>
              </a:blip>
              <a:srcRect/>
              <a:stretch>
                <a:fillRect/>
              </a:stretch>
            </p:blipFill>
            <p:spPr bwMode="auto">
              <a:xfrm>
                <a:off x="5484120" y="1928802"/>
                <a:ext cx="475890" cy="5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3820" name="Picture 2"/>
            <p:cNvPicPr>
              <a:picLocks noChangeAspect="1" noChangeArrowheads="1"/>
            </p:cNvPicPr>
            <p:nvPr/>
          </p:nvPicPr>
          <p:blipFill>
            <a:blip r:embed="rId91" cstate="print"/>
            <a:srcRect/>
            <a:stretch>
              <a:fillRect/>
            </a:stretch>
          </p:blipFill>
          <p:spPr bwMode="auto">
            <a:xfrm>
              <a:off x="7230757" y="4497140"/>
              <a:ext cx="1129846" cy="664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7" name="Группа 58"/>
          <p:cNvGrpSpPr>
            <a:grpSpLocks/>
          </p:cNvGrpSpPr>
          <p:nvPr/>
        </p:nvGrpSpPr>
        <p:grpSpPr bwMode="auto">
          <a:xfrm>
            <a:off x="3287713" y="1341438"/>
            <a:ext cx="2646362" cy="4905375"/>
            <a:chOff x="2976746" y="1243523"/>
            <a:chExt cx="2924633" cy="4906392"/>
          </a:xfrm>
        </p:grpSpPr>
        <p:sp>
          <p:nvSpPr>
            <p:cNvPr id="60" name="TextBox 59"/>
            <p:cNvSpPr txBox="1"/>
            <p:nvPr/>
          </p:nvSpPr>
          <p:spPr>
            <a:xfrm>
              <a:off x="2976746" y="1243523"/>
              <a:ext cx="2924633" cy="676415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</p:spPr>
          <p:txBody>
            <a:bodyPr>
              <a:spAutoFit/>
            </a:bodyPr>
            <a:lstStyle/>
            <a:p>
              <a:pPr algn="ctr"/>
              <a:r>
                <a:rPr lang="ru-RU" sz="1900" b="1">
                  <a:solidFill>
                    <a:srgbClr val="000000"/>
                  </a:solidFill>
                  <a:latin typeface="Verdana" pitchFamily="34" charset="0"/>
                </a:rPr>
                <a:t>Международный опыт</a:t>
              </a:r>
            </a:p>
          </p:txBody>
        </p:sp>
        <p:sp>
          <p:nvSpPr>
            <p:cNvPr id="61" name="Стрелка вниз 60"/>
            <p:cNvSpPr/>
            <p:nvPr/>
          </p:nvSpPr>
          <p:spPr>
            <a:xfrm>
              <a:off x="4039930" y="2674157"/>
              <a:ext cx="798265" cy="395370"/>
            </a:xfrm>
            <a:prstGeom prst="downArrow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976746" y="3140978"/>
              <a:ext cx="2924633" cy="676415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</p:spPr>
          <p:txBody>
            <a:bodyPr>
              <a:spAutoFit/>
            </a:bodyPr>
            <a:lstStyle/>
            <a:p>
              <a:pPr algn="ctr"/>
              <a:r>
                <a:rPr lang="ru-RU" sz="1900" b="1">
                  <a:solidFill>
                    <a:srgbClr val="000000"/>
                  </a:solidFill>
                  <a:latin typeface="Verdana" pitchFamily="34" charset="0"/>
                </a:rPr>
                <a:t>Местные громады</a:t>
              </a:r>
            </a:p>
          </p:txBody>
        </p:sp>
        <p:sp>
          <p:nvSpPr>
            <p:cNvPr id="63" name="Стрелка вниз 62"/>
            <p:cNvSpPr/>
            <p:nvPr/>
          </p:nvSpPr>
          <p:spPr>
            <a:xfrm>
              <a:off x="4039930" y="3807867"/>
              <a:ext cx="798265" cy="393782"/>
            </a:xfrm>
            <a:prstGeom prst="downArrow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976746" y="4181007"/>
              <a:ext cx="2924633" cy="676415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</p:spPr>
          <p:txBody>
            <a:bodyPr>
              <a:spAutoFit/>
            </a:bodyPr>
            <a:lstStyle/>
            <a:p>
              <a:pPr algn="ctr"/>
              <a:r>
                <a:rPr lang="ru-RU" sz="1900" b="1">
                  <a:solidFill>
                    <a:srgbClr val="000000"/>
                  </a:solidFill>
                  <a:latin typeface="Verdana" pitchFamily="34" charset="0"/>
                </a:rPr>
                <a:t>Местные стратегии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10083" y="4868536"/>
              <a:ext cx="731596" cy="400133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kern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039930" y="4868536"/>
              <a:ext cx="731596" cy="400133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kern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971531" y="4868536"/>
              <a:ext cx="729843" cy="400133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kern="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976746" y="5765660"/>
              <a:ext cx="2924633" cy="3842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ru-RU" sz="1900" b="1">
                  <a:solidFill>
                    <a:srgbClr val="000000"/>
                  </a:solidFill>
                  <a:latin typeface="Verdana" pitchFamily="34" charset="0"/>
                </a:rPr>
                <a:t>Реализация</a:t>
              </a:r>
            </a:p>
          </p:txBody>
        </p:sp>
        <p:cxnSp>
          <p:nvCxnSpPr>
            <p:cNvPr id="33812" name="Прямая со стрелкой 68"/>
            <p:cNvCxnSpPr>
              <a:cxnSpLocks noChangeShapeType="1"/>
            </p:cNvCxnSpPr>
            <p:nvPr/>
          </p:nvCxnSpPr>
          <p:spPr bwMode="auto">
            <a:xfrm rot="5400000">
              <a:off x="3298012" y="4725205"/>
              <a:ext cx="288032" cy="1466"/>
            </a:xfrm>
            <a:prstGeom prst="straightConnector1">
              <a:avLst/>
            </a:prstGeom>
            <a:noFill/>
            <a:ln w="31750" algn="ctr">
              <a:solidFill>
                <a:srgbClr val="D99694"/>
              </a:solidFill>
              <a:round/>
              <a:headEnd/>
              <a:tailEnd type="arrow" w="med" len="med"/>
            </a:ln>
          </p:spPr>
        </p:cxnSp>
        <p:cxnSp>
          <p:nvCxnSpPr>
            <p:cNvPr id="33813" name="Прямая со стрелкой 69"/>
            <p:cNvCxnSpPr>
              <a:cxnSpLocks noChangeShapeType="1"/>
            </p:cNvCxnSpPr>
            <p:nvPr/>
          </p:nvCxnSpPr>
          <p:spPr bwMode="auto">
            <a:xfrm rot="5400000">
              <a:off x="5226008" y="4725602"/>
              <a:ext cx="287238" cy="1466"/>
            </a:xfrm>
            <a:prstGeom prst="straightConnector1">
              <a:avLst/>
            </a:prstGeom>
            <a:noFill/>
            <a:ln w="31750" algn="ctr">
              <a:solidFill>
                <a:srgbClr val="D99694"/>
              </a:solidFill>
              <a:round/>
              <a:headEnd/>
              <a:tailEnd type="arrow" w="med" len="med"/>
            </a:ln>
          </p:spPr>
        </p:cxnSp>
        <p:cxnSp>
          <p:nvCxnSpPr>
            <p:cNvPr id="33814" name="Соединительная линия уступом 70"/>
            <p:cNvCxnSpPr>
              <a:cxnSpLocks noChangeShapeType="1"/>
              <a:stCxn id="65" idx="2"/>
              <a:endCxn id="67" idx="2"/>
            </p:cNvCxnSpPr>
            <p:nvPr/>
          </p:nvCxnSpPr>
          <p:spPr bwMode="auto">
            <a:xfrm rot="16200000" flipH="1">
              <a:off x="4405767" y="4338705"/>
              <a:ext cx="1588" cy="1861130"/>
            </a:xfrm>
            <a:prstGeom prst="bentConnector3">
              <a:avLst>
                <a:gd name="adj1" fmla="val 14395468"/>
              </a:avLst>
            </a:prstGeom>
            <a:noFill/>
            <a:ln w="31750" algn="ctr">
              <a:solidFill>
                <a:srgbClr val="D99694"/>
              </a:solidFill>
              <a:miter lim="800000"/>
              <a:headEnd/>
              <a:tailEnd/>
            </a:ln>
          </p:spPr>
        </p:cxnSp>
        <p:cxnSp>
          <p:nvCxnSpPr>
            <p:cNvPr id="33815" name="Прямая со стрелкой 71"/>
            <p:cNvCxnSpPr>
              <a:cxnSpLocks noChangeShapeType="1"/>
            </p:cNvCxnSpPr>
            <p:nvPr/>
          </p:nvCxnSpPr>
          <p:spPr bwMode="auto">
            <a:xfrm rot="5400000">
              <a:off x="4207069" y="5460460"/>
              <a:ext cx="463986" cy="1466"/>
            </a:xfrm>
            <a:prstGeom prst="straightConnector1">
              <a:avLst/>
            </a:prstGeom>
            <a:noFill/>
            <a:ln w="28575" algn="ctr">
              <a:solidFill>
                <a:srgbClr val="D99694"/>
              </a:solidFill>
              <a:round/>
              <a:headEnd/>
              <a:tailEnd type="arrow" w="med" len="med"/>
            </a:ln>
          </p:spPr>
        </p:cxnSp>
        <p:pic>
          <p:nvPicPr>
            <p:cNvPr id="33816" name="Picture 2"/>
            <p:cNvPicPr>
              <a:picLocks noChangeAspect="1" noChangeArrowheads="1"/>
            </p:cNvPicPr>
            <p:nvPr/>
          </p:nvPicPr>
          <p:blipFill>
            <a:blip r:embed="rId92" cstate="print"/>
            <a:srcRect/>
            <a:stretch>
              <a:fillRect/>
            </a:stretch>
          </p:blipFill>
          <p:spPr bwMode="auto">
            <a:xfrm>
              <a:off x="3131840" y="2045459"/>
              <a:ext cx="936104" cy="622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7" name="Picture 1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4594970" y="2045459"/>
              <a:ext cx="1196772" cy="685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8" name="Группа 74"/>
          <p:cNvGrpSpPr>
            <a:grpSpLocks/>
          </p:cNvGrpSpPr>
          <p:nvPr/>
        </p:nvGrpSpPr>
        <p:grpSpPr bwMode="auto">
          <a:xfrm>
            <a:off x="6289675" y="1916113"/>
            <a:ext cx="2879725" cy="1514475"/>
            <a:chOff x="6287489" y="1340768"/>
            <a:chExt cx="2879977" cy="1513235"/>
          </a:xfrm>
        </p:grpSpPr>
        <p:sp>
          <p:nvSpPr>
            <p:cNvPr id="76" name="TextBox 67"/>
            <p:cNvSpPr txBox="1">
              <a:spLocks noChangeArrowheads="1"/>
            </p:cNvSpPr>
            <p:nvPr/>
          </p:nvSpPr>
          <p:spPr bwMode="auto">
            <a:xfrm>
              <a:off x="7379785" y="1340768"/>
              <a:ext cx="1787681" cy="1513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1000"/>
                </a:spcBef>
                <a:buClr>
                  <a:srgbClr val="000000"/>
                </a:buClr>
              </a:pPr>
              <a:r>
                <a:rPr lang="ru-RU" sz="1200" b="1">
                  <a:solidFill>
                    <a:srgbClr val="002B82"/>
                  </a:solidFill>
                </a:rPr>
                <a:t>Вместе с международными организациями</a:t>
              </a:r>
            </a:p>
            <a:p>
              <a:pPr>
                <a:spcBef>
                  <a:spcPts val="1000"/>
                </a:spcBef>
                <a:buClr>
                  <a:srgbClr val="000000"/>
                </a:buClr>
              </a:pPr>
              <a:r>
                <a:rPr lang="ru-RU" sz="1200">
                  <a:solidFill>
                    <a:srgbClr val="000000"/>
                  </a:solidFill>
                </a:rPr>
                <a:t>Реализовано </a:t>
              </a:r>
              <a:r>
                <a:rPr lang="ru-RU" sz="1200" b="1">
                  <a:solidFill>
                    <a:srgbClr val="000000"/>
                  </a:solidFill>
                </a:rPr>
                <a:t>120 проектов </a:t>
              </a:r>
              <a:r>
                <a:rPr lang="ru-RU" sz="1200">
                  <a:solidFill>
                    <a:srgbClr val="000000"/>
                  </a:solidFill>
                </a:rPr>
                <a:t>на общую сумму более </a:t>
              </a:r>
              <a:r>
                <a:rPr lang="en-US" sz="1200" b="1">
                  <a:solidFill>
                    <a:srgbClr val="000000"/>
                  </a:solidFill>
                </a:rPr>
                <a:t>2</a:t>
              </a:r>
              <a:r>
                <a:rPr lang="ru-RU" sz="1200" b="1">
                  <a:solidFill>
                    <a:srgbClr val="000000"/>
                  </a:solidFill>
                </a:rPr>
                <a:t>,</a:t>
              </a:r>
              <a:r>
                <a:rPr lang="en-US" sz="1200" b="1">
                  <a:solidFill>
                    <a:srgbClr val="000000"/>
                  </a:solidFill>
                </a:rPr>
                <a:t>5 </a:t>
              </a:r>
              <a:r>
                <a:rPr lang="ru-RU" sz="1200" b="1">
                  <a:solidFill>
                    <a:srgbClr val="000000"/>
                  </a:solidFill>
                </a:rPr>
                <a:t>млн </a:t>
              </a:r>
              <a:r>
                <a:rPr lang="en-US" sz="1200" b="1">
                  <a:solidFill>
                    <a:srgbClr val="000000"/>
                  </a:solidFill>
                </a:rPr>
                <a:t>EUR</a:t>
              </a:r>
              <a:endParaRPr lang="ru-RU" sz="1200" b="1">
                <a:solidFill>
                  <a:srgbClr val="000000"/>
                </a:solidFill>
              </a:endParaRPr>
            </a:p>
          </p:txBody>
        </p:sp>
        <p:pic>
          <p:nvPicPr>
            <p:cNvPr id="33802" name="Picture 4"/>
            <p:cNvPicPr>
              <a:picLocks noChangeAspect="1" noChangeArrowheads="1"/>
            </p:cNvPicPr>
            <p:nvPr/>
          </p:nvPicPr>
          <p:blipFill>
            <a:blip r:embed="rId93" cstate="print"/>
            <a:srcRect/>
            <a:stretch>
              <a:fillRect/>
            </a:stretch>
          </p:blipFill>
          <p:spPr bwMode="auto">
            <a:xfrm>
              <a:off x="6287489" y="1484784"/>
              <a:ext cx="1108184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" name="Прямоугольник 77"/>
          <p:cNvSpPr/>
          <p:nvPr/>
        </p:nvSpPr>
        <p:spPr>
          <a:xfrm>
            <a:off x="-14288" y="346075"/>
            <a:ext cx="91582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u="sng">
                <a:solidFill>
                  <a:srgbClr val="222268"/>
                </a:solidFill>
              </a:rPr>
              <a:t>Проектный подход для достижения европейских </a:t>
            </a:r>
          </a:p>
          <a:p>
            <a:pPr algn="ctr"/>
            <a:r>
              <a:rPr lang="ru-RU" sz="2000" b="1" u="sng">
                <a:solidFill>
                  <a:srgbClr val="222268"/>
                </a:solidFill>
              </a:rPr>
              <a:t>стандартов местного развития</a:t>
            </a:r>
          </a:p>
        </p:txBody>
      </p:sp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94" cstate="print"/>
          <a:srcRect/>
          <a:stretch>
            <a:fillRect/>
          </a:stretch>
        </p:blipFill>
        <p:spPr bwMode="auto">
          <a:xfrm>
            <a:off x="2982913" y="4221163"/>
            <a:ext cx="3651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3EA402-9542-4BA9-A6BA-0ED54B129CE8}" type="slidenum">
              <a:rPr lang="ru-RU" smtClean="0"/>
              <a:pPr/>
              <a:t>4</a:t>
            </a:fld>
            <a:endParaRPr lang="ru-RU" smtClean="0"/>
          </a:p>
        </p:txBody>
      </p:sp>
      <p:pic>
        <p:nvPicPr>
          <p:cNvPr id="31746" name="Picture 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9225" y="1473200"/>
            <a:ext cx="206216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3" y="1341438"/>
            <a:ext cx="1693862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16688" y="1374775"/>
            <a:ext cx="2771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>
                <a:solidFill>
                  <a:srgbClr val="000000"/>
                </a:solidFill>
              </a:rPr>
              <a:t>Программа </a:t>
            </a:r>
            <a:br>
              <a:rPr lang="uk-UA" sz="1600" b="1">
                <a:solidFill>
                  <a:srgbClr val="000000"/>
                </a:solidFill>
              </a:rPr>
            </a:br>
            <a:r>
              <a:rPr lang="uk-UA" sz="1600" b="1">
                <a:solidFill>
                  <a:srgbClr val="000000"/>
                </a:solidFill>
              </a:rPr>
              <a:t>развития ООН в </a:t>
            </a:r>
          </a:p>
          <a:p>
            <a:r>
              <a:rPr lang="uk-UA" sz="1600" b="1">
                <a:solidFill>
                  <a:srgbClr val="000000"/>
                </a:solidFill>
              </a:rPr>
              <a:t>Украине (ПРООН)</a:t>
            </a:r>
          </a:p>
        </p:txBody>
      </p:sp>
      <p:sp>
        <p:nvSpPr>
          <p:cNvPr id="6" name="TextBox 55"/>
          <p:cNvSpPr txBox="1">
            <a:spLocks noChangeArrowheads="1"/>
          </p:cNvSpPr>
          <p:nvPr/>
        </p:nvSpPr>
        <p:spPr bwMode="auto">
          <a:xfrm>
            <a:off x="2255838" y="1700213"/>
            <a:ext cx="2441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Фонд </a:t>
            </a:r>
            <a:r>
              <a:rPr lang="ru-RU" sz="1600" b="1">
                <a:solidFill>
                  <a:srgbClr val="000000"/>
                </a:solidFill>
              </a:rPr>
              <a:t>Восточная</a:t>
            </a:r>
            <a:r>
              <a:rPr lang="en-US" sz="1600" b="1">
                <a:solidFill>
                  <a:srgbClr val="000000"/>
                </a:solidFill>
              </a:rPr>
              <a:t> </a:t>
            </a:r>
            <a:r>
              <a:rPr lang="ru-RU" sz="1600" b="1">
                <a:solidFill>
                  <a:srgbClr val="000000"/>
                </a:solidFill>
              </a:rPr>
              <a:t>Е</a:t>
            </a:r>
            <a:r>
              <a:rPr lang="en-US" sz="1600" b="1">
                <a:solidFill>
                  <a:srgbClr val="000000"/>
                </a:solidFill>
              </a:rPr>
              <a:t>вропа</a:t>
            </a:r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7900" y="3468688"/>
            <a:ext cx="16922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86538" y="3462338"/>
            <a:ext cx="25574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>
                <a:solidFill>
                  <a:srgbClr val="000000"/>
                </a:solidFill>
              </a:rPr>
              <a:t>«Поддержка децентрализации в Украине»</a:t>
            </a:r>
          </a:p>
        </p:txBody>
      </p:sp>
      <p:sp>
        <p:nvSpPr>
          <p:cNvPr id="9" name="Прямоугольник 58"/>
          <p:cNvSpPr>
            <a:spLocks noChangeArrowheads="1"/>
          </p:cNvSpPr>
          <p:nvPr/>
        </p:nvSpPr>
        <p:spPr bwMode="auto">
          <a:xfrm>
            <a:off x="6642100" y="4749800"/>
            <a:ext cx="25733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</a:rPr>
              <a:t>Фонд Ганса Зайделя</a:t>
            </a:r>
          </a:p>
        </p:txBody>
      </p:sp>
      <p:pic>
        <p:nvPicPr>
          <p:cNvPr id="31753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22825" y="5516563"/>
            <a:ext cx="169227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62"/>
          <p:cNvSpPr>
            <a:spLocks noChangeArrowheads="1"/>
          </p:cNvSpPr>
          <p:nvPr/>
        </p:nvSpPr>
        <p:spPr bwMode="auto">
          <a:xfrm>
            <a:off x="6623050" y="5445125"/>
            <a:ext cx="26654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>
                <a:solidFill>
                  <a:srgbClr val="000000"/>
                </a:solidFill>
              </a:rPr>
              <a:t>Агентство США по международному развитию (USAID</a:t>
            </a:r>
            <a:r>
              <a:rPr lang="uk-UA" sz="160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31755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3825" y="5264150"/>
            <a:ext cx="20875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73"/>
          <p:cNvSpPr>
            <a:spLocks noChangeArrowheads="1"/>
          </p:cNvSpPr>
          <p:nvPr/>
        </p:nvSpPr>
        <p:spPr bwMode="auto">
          <a:xfrm>
            <a:off x="2362200" y="5118100"/>
            <a:ext cx="2439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>
                <a:solidFill>
                  <a:srgbClr val="000000"/>
                </a:solidFill>
              </a:rPr>
              <a:t>Фонд «Эффективное управление»</a:t>
            </a:r>
          </a:p>
        </p:txBody>
      </p:sp>
      <p:pic>
        <p:nvPicPr>
          <p:cNvPr id="31757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2238" y="2820988"/>
            <a:ext cx="2141537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75"/>
          <p:cNvSpPr>
            <a:spLocks noChangeArrowheads="1"/>
          </p:cNvSpPr>
          <p:nvPr/>
        </p:nvSpPr>
        <p:spPr bwMode="auto">
          <a:xfrm>
            <a:off x="2325688" y="2741613"/>
            <a:ext cx="23383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>
                <a:solidFill>
                  <a:srgbClr val="000000"/>
                </a:solidFill>
              </a:rPr>
              <a:t>Международный  фонд «Возрождение»</a:t>
            </a:r>
          </a:p>
        </p:txBody>
      </p:sp>
      <p:pic>
        <p:nvPicPr>
          <p:cNvPr id="31759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1288" y="4138613"/>
            <a:ext cx="20701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78"/>
          <p:cNvSpPr>
            <a:spLocks noChangeArrowheads="1"/>
          </p:cNvSpPr>
          <p:nvPr/>
        </p:nvSpPr>
        <p:spPr bwMode="auto">
          <a:xfrm>
            <a:off x="2325688" y="4068763"/>
            <a:ext cx="2439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>
                <a:solidFill>
                  <a:srgbClr val="000000"/>
                </a:solidFill>
              </a:rPr>
              <a:t>Хайфер Проджект Интернешнл</a:t>
            </a:r>
            <a:endParaRPr lang="uk-UA" sz="1600">
              <a:solidFill>
                <a:srgbClr val="000000"/>
              </a:solidFill>
            </a:endParaRPr>
          </a:p>
        </p:txBody>
      </p:sp>
      <p:pic>
        <p:nvPicPr>
          <p:cNvPr id="31761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22825" y="4543425"/>
            <a:ext cx="16922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97425" y="2357438"/>
            <a:ext cx="168275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5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51613" y="2517775"/>
            <a:ext cx="25733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</a:rPr>
              <a:t>Европейский </a:t>
            </a:r>
          </a:p>
          <a:p>
            <a:r>
              <a:rPr lang="ru-RU" sz="1600" b="1">
                <a:solidFill>
                  <a:srgbClr val="000000"/>
                </a:solidFill>
              </a:rPr>
              <a:t>Союз</a:t>
            </a:r>
            <a:endParaRPr lang="uk-UA" sz="1600" b="1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38" y="463550"/>
            <a:ext cx="88106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>
                <a:solidFill>
                  <a:srgbClr val="222268"/>
                </a:solidFill>
              </a:rPr>
              <a:t>Активный диалог и сотрудничество с                               </a:t>
            </a:r>
          </a:p>
          <a:p>
            <a:pPr algn="ctr"/>
            <a:r>
              <a:rPr lang="ru-RU" b="1" u="sng">
                <a:solidFill>
                  <a:srgbClr val="222268"/>
                </a:solidFill>
              </a:rPr>
              <a:t>ведущими международными организациями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EDF210-89F2-4916-9A0D-D477F5899268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71438" y="44450"/>
            <a:ext cx="8810625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>
                <a:solidFill>
                  <a:srgbClr val="222268"/>
                </a:solidFill>
              </a:rPr>
              <a:t>Проект Областного совета по созданию системы эффективного энергоменеджмента </a:t>
            </a:r>
          </a:p>
          <a:p>
            <a:pPr algn="r"/>
            <a:r>
              <a:rPr lang="ru-RU" sz="1600" b="1" i="1">
                <a:solidFill>
                  <a:srgbClr val="364D6E"/>
                </a:solidFill>
              </a:rPr>
              <a:t>Реализация проекта в партнерстве с </a:t>
            </a:r>
            <a:r>
              <a:rPr lang="en-US" sz="1600" b="1" i="1">
                <a:solidFill>
                  <a:srgbClr val="364D6E"/>
                </a:solidFill>
              </a:rPr>
              <a:t>GIZ</a:t>
            </a:r>
            <a:endParaRPr lang="ru-RU" sz="2000" b="1"/>
          </a:p>
        </p:txBody>
      </p:sp>
      <p:sp>
        <p:nvSpPr>
          <p:cNvPr id="20" name="Прямоугольник 19"/>
          <p:cNvSpPr/>
          <p:nvPr>
            <p:custDataLst>
              <p:tags r:id="rId1"/>
            </p:custDataLst>
          </p:nvPr>
        </p:nvSpPr>
        <p:spPr>
          <a:xfrm>
            <a:off x="0" y="3817938"/>
            <a:ext cx="6372225" cy="539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Областной Совет -  Глава консорциума проекта </a:t>
            </a:r>
            <a:r>
              <a:rPr lang="en-US" sz="1600" b="1" dirty="0">
                <a:solidFill>
                  <a:schemeClr val="tx1"/>
                </a:solidFill>
              </a:rPr>
              <a:t>GIZ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«Энергоэффективность в громадах»</a:t>
            </a:r>
          </a:p>
        </p:txBody>
      </p:sp>
      <p:sp>
        <p:nvSpPr>
          <p:cNvPr id="22" name="TextBox 21"/>
          <p:cNvSpPr txBox="1"/>
          <p:nvPr>
            <p:custDataLst>
              <p:tags r:id="rId2"/>
            </p:custDataLst>
          </p:nvPr>
        </p:nvSpPr>
        <p:spPr>
          <a:xfrm>
            <a:off x="0" y="4294188"/>
            <a:ext cx="8675688" cy="2057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lvl="1" indent="-177800" eaLnBrk="0" hangingPunct="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1600" b="1" kern="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оздан консорциум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из 4 наиболее энергоемких городов области. </a:t>
            </a:r>
            <a:endParaRPr lang="ru-RU" sz="1600" b="1" kern="0" dirty="0">
              <a:latin typeface="Arial" pitchFamily="34" charset="0"/>
              <a:cs typeface="Arial" pitchFamily="34" charset="0"/>
            </a:endParaRPr>
          </a:p>
          <a:p>
            <a:pPr marL="355600" lvl="1" indent="-177800" eaLnBrk="0" hangingPunct="0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1600" kern="0" dirty="0">
                <a:latin typeface="Arial" pitchFamily="34" charset="0"/>
                <a:cs typeface="Arial" pitchFamily="34" charset="0"/>
              </a:rPr>
              <a:t>В структуре ОМСУ назначены  </a:t>
            </a:r>
            <a:r>
              <a:rPr lang="ru-RU" sz="1600" kern="0" dirty="0" err="1">
                <a:latin typeface="Arial" pitchFamily="34" charset="0"/>
                <a:cs typeface="Arial" pitchFamily="34" charset="0"/>
              </a:rPr>
              <a:t>энергоменеджеры</a:t>
            </a:r>
            <a:r>
              <a:rPr lang="ru-RU" sz="1600" kern="0" dirty="0">
                <a:latin typeface="Arial" pitchFamily="34" charset="0"/>
                <a:cs typeface="Arial" pitchFamily="34" charset="0"/>
              </a:rPr>
              <a:t> ответственные за разработку планов энергетического развития (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SEAP</a:t>
            </a:r>
            <a:r>
              <a:rPr lang="ru-RU" sz="1600" kern="0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355600" lvl="1" indent="-177800" eaLnBrk="0" hangingPunct="0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1600" kern="0" dirty="0">
                <a:latin typeface="Arial" pitchFamily="34" charset="0"/>
                <a:cs typeface="Arial" pitchFamily="34" charset="0"/>
              </a:rPr>
              <a:t>Проводятся тренинги для муниципальных </a:t>
            </a:r>
            <a:r>
              <a:rPr lang="ru-RU" sz="1600" kern="0" dirty="0" err="1">
                <a:latin typeface="Arial" pitchFamily="34" charset="0"/>
                <a:cs typeface="Arial" pitchFamily="34" charset="0"/>
              </a:rPr>
              <a:t>энергоменеджеров</a:t>
            </a:r>
            <a:r>
              <a:rPr lang="ru-RU" sz="1600" kern="0" dirty="0">
                <a:latin typeface="Arial" pitchFamily="34" charset="0"/>
                <a:cs typeface="Arial" pitchFamily="34" charset="0"/>
              </a:rPr>
              <a:t> и активов ОСМД</a:t>
            </a:r>
          </a:p>
          <a:p>
            <a:pPr marL="355600" lvl="1" indent="-177800" eaLnBrk="0" hangingPunct="0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1600" kern="0" dirty="0">
                <a:latin typeface="Arial" pitchFamily="34" charset="0"/>
                <a:cs typeface="Arial" pitchFamily="34" charset="0"/>
              </a:rPr>
              <a:t>Начата реализация пилотного проекта по </a:t>
            </a:r>
            <a:r>
              <a:rPr lang="ru-RU" sz="1600" kern="0" dirty="0" err="1">
                <a:latin typeface="Arial" pitchFamily="34" charset="0"/>
                <a:cs typeface="Arial" pitchFamily="34" charset="0"/>
              </a:rPr>
              <a:t>термомоденрнизации</a:t>
            </a:r>
            <a:r>
              <a:rPr lang="ru-RU" sz="1600" kern="0" dirty="0">
                <a:latin typeface="Arial" pitchFamily="34" charset="0"/>
                <a:cs typeface="Arial" pitchFamily="34" charset="0"/>
              </a:rPr>
              <a:t> жилого дома в 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/>
            </a:r>
            <a:br>
              <a:rPr lang="en-US" sz="1600" kern="0" dirty="0">
                <a:latin typeface="Arial" pitchFamily="34" charset="0"/>
                <a:cs typeface="Arial" pitchFamily="34" charset="0"/>
              </a:rPr>
            </a:br>
            <a:r>
              <a:rPr lang="ru-RU" sz="1600" kern="0" dirty="0">
                <a:latin typeface="Arial" pitchFamily="34" charset="0"/>
                <a:cs typeface="Arial" pitchFamily="34" charset="0"/>
              </a:rPr>
              <a:t>г. Днепропетровск</a:t>
            </a:r>
          </a:p>
          <a:p>
            <a:pPr marL="355600" lvl="1" indent="-177800" eaLnBrk="0" hangingPunct="0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1600" kern="0" dirty="0">
                <a:latin typeface="Arial" pitchFamily="34" charset="0"/>
                <a:cs typeface="Arial" pitchFamily="34" charset="0"/>
              </a:rPr>
              <a:t>Внедряется система мониторинга потребления энергоресурсов ОКУ.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5" name="Picture 1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01600" y="384175"/>
            <a:ext cx="569436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0" descr="http://www.bfc-see.org/app/webroot/upload/CKEditor/giz_logo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/>
          <a:srcRect t="16089" b="26976"/>
          <a:stretch>
            <a:fillRect/>
          </a:stretch>
        </p:blipFill>
        <p:spPr bwMode="auto">
          <a:xfrm>
            <a:off x="5886450" y="1169988"/>
            <a:ext cx="30194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7" name="Группа 93"/>
          <p:cNvGrpSpPr>
            <a:grpSpLocks noChangeAspect="1"/>
          </p:cNvGrpSpPr>
          <p:nvPr/>
        </p:nvGrpSpPr>
        <p:grpSpPr bwMode="auto">
          <a:xfrm>
            <a:off x="812800" y="1700213"/>
            <a:ext cx="4365625" cy="1500187"/>
            <a:chOff x="796117" y="2046502"/>
            <a:chExt cx="4022200" cy="1376400"/>
          </a:xfrm>
        </p:grpSpPr>
        <p:sp>
          <p:nvSpPr>
            <p:cNvPr id="27" name="Прямоугольник 26"/>
            <p:cNvSpPr/>
            <p:nvPr>
              <p:custDataLst>
                <p:tags r:id="rId19"/>
              </p:custDataLst>
            </p:nvPr>
          </p:nvSpPr>
          <p:spPr>
            <a:xfrm>
              <a:off x="796117" y="3280164"/>
              <a:ext cx="1341221" cy="1427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ru-RU" sz="1300" b="1" dirty="0">
                  <a:solidFill>
                    <a:schemeClr val="tx1"/>
                  </a:solidFill>
                </a:rPr>
                <a:t>Кривой Рог</a:t>
              </a:r>
            </a:p>
          </p:txBody>
        </p:sp>
        <p:sp>
          <p:nvSpPr>
            <p:cNvPr id="28" name="Прямоугольник 27"/>
            <p:cNvSpPr/>
            <p:nvPr>
              <p:custDataLst>
                <p:tags r:id="rId20"/>
              </p:custDataLst>
            </p:nvPr>
          </p:nvSpPr>
          <p:spPr>
            <a:xfrm>
              <a:off x="3702340" y="2046502"/>
              <a:ext cx="1115977" cy="3131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ru-RU" sz="1300" b="1" dirty="0">
                  <a:solidFill>
                    <a:schemeClr val="tx1"/>
                  </a:solidFill>
                </a:rPr>
                <a:t>Павлоград</a:t>
              </a:r>
            </a:p>
          </p:txBody>
        </p:sp>
      </p:grpSp>
      <p:pic>
        <p:nvPicPr>
          <p:cNvPr id="35848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/>
          <a:srcRect t="8508" b="2397"/>
          <a:stretch>
            <a:fillRect/>
          </a:stretch>
        </p:blipFill>
        <p:spPr bwMode="auto">
          <a:xfrm>
            <a:off x="6456363" y="2035175"/>
            <a:ext cx="20161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>
            <p:custDataLst>
              <p:tags r:id="rId6"/>
            </p:custDataLst>
          </p:nvPr>
        </p:nvSpPr>
        <p:spPr>
          <a:xfrm>
            <a:off x="1187450" y="1484313"/>
            <a:ext cx="2066925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300" b="1" dirty="0">
                <a:solidFill>
                  <a:schemeClr val="tx1"/>
                </a:solidFill>
              </a:rPr>
              <a:t>Днепродзержинск</a:t>
            </a:r>
          </a:p>
        </p:txBody>
      </p:sp>
      <p:sp>
        <p:nvSpPr>
          <p:cNvPr id="31" name="Прямоугольник 30"/>
          <p:cNvSpPr/>
          <p:nvPr>
            <p:custDataLst>
              <p:tags r:id="rId7"/>
            </p:custDataLst>
          </p:nvPr>
        </p:nvSpPr>
        <p:spPr>
          <a:xfrm>
            <a:off x="2976563" y="2133600"/>
            <a:ext cx="1595437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300" b="1" dirty="0">
                <a:solidFill>
                  <a:schemeClr val="tx1"/>
                </a:solidFill>
              </a:rPr>
              <a:t>Днепропетровск</a:t>
            </a:r>
          </a:p>
        </p:txBody>
      </p:sp>
      <p:sp>
        <p:nvSpPr>
          <p:cNvPr id="32" name="Прямоугольник 31"/>
          <p:cNvSpPr/>
          <p:nvPr>
            <p:custDataLst>
              <p:tags r:id="rId8"/>
            </p:custDataLst>
          </p:nvPr>
        </p:nvSpPr>
        <p:spPr>
          <a:xfrm>
            <a:off x="3651250" y="3070225"/>
            <a:ext cx="2625725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Участники консорциума</a:t>
            </a:r>
          </a:p>
        </p:txBody>
      </p:sp>
      <p:sp>
        <p:nvSpPr>
          <p:cNvPr id="33" name="Овал 32"/>
          <p:cNvSpPr/>
          <p:nvPr>
            <p:custDataLst>
              <p:tags r:id="rId9"/>
            </p:custDataLst>
          </p:nvPr>
        </p:nvSpPr>
        <p:spPr>
          <a:xfrm>
            <a:off x="3362325" y="3086100"/>
            <a:ext cx="200025" cy="214313"/>
          </a:xfrm>
          <a:prstGeom prst="ellipse">
            <a:avLst/>
          </a:prstGeom>
          <a:solidFill>
            <a:srgbClr val="007E39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Овал 33"/>
          <p:cNvSpPr/>
          <p:nvPr>
            <p:custDataLst>
              <p:tags r:id="rId10"/>
            </p:custDataLst>
          </p:nvPr>
        </p:nvSpPr>
        <p:spPr>
          <a:xfrm>
            <a:off x="827088" y="2781300"/>
            <a:ext cx="200025" cy="214313"/>
          </a:xfrm>
          <a:prstGeom prst="ellipse">
            <a:avLst/>
          </a:prstGeom>
          <a:solidFill>
            <a:srgbClr val="007E39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/>
          <p:cNvSpPr/>
          <p:nvPr>
            <p:custDataLst>
              <p:tags r:id="rId11"/>
            </p:custDataLst>
          </p:nvPr>
        </p:nvSpPr>
        <p:spPr>
          <a:xfrm>
            <a:off x="2339975" y="1773238"/>
            <a:ext cx="198438" cy="214312"/>
          </a:xfrm>
          <a:prstGeom prst="ellipse">
            <a:avLst/>
          </a:prstGeom>
          <a:solidFill>
            <a:srgbClr val="007E39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>
            <p:custDataLst>
              <p:tags r:id="rId12"/>
            </p:custDataLst>
          </p:nvPr>
        </p:nvSpPr>
        <p:spPr>
          <a:xfrm>
            <a:off x="2916238" y="1844675"/>
            <a:ext cx="198437" cy="214313"/>
          </a:xfrm>
          <a:prstGeom prst="ellipse">
            <a:avLst/>
          </a:prstGeom>
          <a:solidFill>
            <a:srgbClr val="007E39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Овал 36"/>
          <p:cNvSpPr/>
          <p:nvPr>
            <p:custDataLst>
              <p:tags r:id="rId13"/>
            </p:custDataLst>
          </p:nvPr>
        </p:nvSpPr>
        <p:spPr>
          <a:xfrm>
            <a:off x="4067175" y="1484313"/>
            <a:ext cx="200025" cy="215900"/>
          </a:xfrm>
          <a:prstGeom prst="ellipse">
            <a:avLst/>
          </a:prstGeom>
          <a:solidFill>
            <a:srgbClr val="007E39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8" name="Прямая соединительная линия 37"/>
          <p:cNvCxnSpPr>
            <a:stCxn id="34" idx="7"/>
            <a:endCxn id="35" idx="3"/>
          </p:cNvCxnSpPr>
          <p:nvPr>
            <p:custDataLst>
              <p:tags r:id="rId14"/>
            </p:custDataLst>
          </p:nvPr>
        </p:nvCxnSpPr>
        <p:spPr>
          <a:xfrm flipV="1">
            <a:off x="996950" y="1955800"/>
            <a:ext cx="1371600" cy="857250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4" idx="7"/>
            <a:endCxn id="36" idx="3"/>
          </p:cNvCxnSpPr>
          <p:nvPr>
            <p:custDataLst>
              <p:tags r:id="rId15"/>
            </p:custDataLst>
          </p:nvPr>
        </p:nvCxnSpPr>
        <p:spPr>
          <a:xfrm flipV="1">
            <a:off x="996950" y="2028825"/>
            <a:ext cx="1947863" cy="784225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35" idx="7"/>
            <a:endCxn id="37" idx="2"/>
          </p:cNvCxnSpPr>
          <p:nvPr>
            <p:custDataLst>
              <p:tags r:id="rId16"/>
            </p:custDataLst>
          </p:nvPr>
        </p:nvCxnSpPr>
        <p:spPr>
          <a:xfrm flipV="1">
            <a:off x="2509838" y="1592263"/>
            <a:ext cx="1557337" cy="212725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6" idx="6"/>
            <a:endCxn id="37" idx="3"/>
          </p:cNvCxnSpPr>
          <p:nvPr>
            <p:custDataLst>
              <p:tags r:id="rId17"/>
            </p:custDataLst>
          </p:nvPr>
        </p:nvCxnSpPr>
        <p:spPr>
          <a:xfrm flipV="1">
            <a:off x="3114675" y="1668463"/>
            <a:ext cx="982663" cy="284162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>
            <p:custDataLst>
              <p:tags r:id="rId18"/>
            </p:custDataLst>
          </p:nvPr>
        </p:nvCxnSpPr>
        <p:spPr>
          <a:xfrm>
            <a:off x="2411413" y="1916113"/>
            <a:ext cx="477837" cy="68262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/>
          </p:cNvGraphicFramePr>
          <p:nvPr/>
        </p:nvGraphicFramePr>
        <p:xfrm>
          <a:off x="0" y="0"/>
          <a:ext cx="146050" cy="158750"/>
        </p:xfrm>
        <a:graphic>
          <a:graphicData uri="http://schemas.openxmlformats.org/presentationml/2006/ole">
            <p:oleObj spid="_x0000_s15362" name="think-cell Slide" r:id="rId43" imgW="270" imgH="270" progId="">
              <p:embed/>
            </p:oleObj>
          </a:graphicData>
        </a:graphic>
      </p:graphicFrame>
      <p:sp>
        <p:nvSpPr>
          <p:cNvPr id="15363" name="Номер слайда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7239000" y="6381750"/>
            <a:ext cx="1905000" cy="2524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89D794C-7D7C-45F2-ACAA-DAB9B4692274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82" name="Прямоугольник 81"/>
          <p:cNvSpPr/>
          <p:nvPr>
            <p:custDataLst>
              <p:tags r:id="rId3"/>
            </p:custDataLst>
          </p:nvPr>
        </p:nvSpPr>
        <p:spPr>
          <a:xfrm>
            <a:off x="3635375" y="3543300"/>
            <a:ext cx="5508625" cy="612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Областной Совет – территориальный координатор «Соглашения Мэров» с октября 2013 г.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6516688" y="1125538"/>
            <a:ext cx="2395537" cy="1979612"/>
          </a:xfrm>
          <a:prstGeom prst="rect">
            <a:avLst/>
          </a:prstGeom>
          <a:noFill/>
          <a:ln w="9525">
            <a:solidFill>
              <a:srgbClr val="265A9A"/>
            </a:solidFill>
            <a:miter lim="800000"/>
            <a:headEnd/>
            <a:tailEnd/>
          </a:ln>
        </p:spPr>
      </p:pic>
      <p:grpSp>
        <p:nvGrpSpPr>
          <p:cNvPr id="15366" name="Группа 9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8300" y="4867275"/>
            <a:ext cx="3411538" cy="649288"/>
            <a:chOff x="440240" y="4545050"/>
            <a:chExt cx="3411680" cy="650262"/>
          </a:xfrm>
        </p:grpSpPr>
        <p:sp>
          <p:nvSpPr>
            <p:cNvPr id="154" name="Прямоугольник 153"/>
            <p:cNvSpPr/>
            <p:nvPr>
              <p:custDataLst>
                <p:tags r:id="rId40"/>
              </p:custDataLst>
            </p:nvPr>
          </p:nvSpPr>
          <p:spPr>
            <a:xfrm>
              <a:off x="440240" y="4835999"/>
              <a:ext cx="3411680" cy="359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Города готовят документы для </a:t>
              </a:r>
            </a:p>
            <a:p>
              <a:pPr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подписания Соглашения</a:t>
              </a:r>
            </a:p>
          </p:txBody>
        </p:sp>
        <p:sp>
          <p:nvSpPr>
            <p:cNvPr id="142" name="Прямоугольник 141"/>
            <p:cNvSpPr/>
            <p:nvPr>
              <p:custDataLst>
                <p:tags r:id="rId41"/>
              </p:custDataLst>
            </p:nvPr>
          </p:nvSpPr>
          <p:spPr>
            <a:xfrm>
              <a:off x="454529" y="4545050"/>
              <a:ext cx="3325950" cy="2909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Подписанты «Соглашения Мэров»</a:t>
              </a:r>
            </a:p>
          </p:txBody>
        </p:sp>
      </p:grpSp>
      <p:sp>
        <p:nvSpPr>
          <p:cNvPr id="101" name="TextBox 100"/>
          <p:cNvSpPr txBox="1"/>
          <p:nvPr>
            <p:custDataLst>
              <p:tags r:id="rId6"/>
            </p:custDataLst>
          </p:nvPr>
        </p:nvSpPr>
        <p:spPr>
          <a:xfrm>
            <a:off x="3635375" y="4133850"/>
            <a:ext cx="5508625" cy="2416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5738" lvl="1" indent="-185738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1540" b="1" dirty="0">
                <a:solidFill>
                  <a:prstClr val="black"/>
                </a:solidFill>
                <a:latin typeface="Arial"/>
              </a:rPr>
              <a:t>С октября 2013г. подписантами стали еще 4 города.</a:t>
            </a:r>
          </a:p>
          <a:p>
            <a:pPr marL="185738" lvl="1" indent="-185738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1540" b="1" dirty="0">
                <a:solidFill>
                  <a:prstClr val="black"/>
                </a:solidFill>
                <a:latin typeface="Arial"/>
              </a:rPr>
              <a:t>На сегодня инициативу поддержали </a:t>
            </a:r>
            <a:r>
              <a:rPr lang="ru-RU" sz="1540" b="1" dirty="0">
                <a:latin typeface="+mj-lt"/>
              </a:rPr>
              <a:t>25% жителей области </a:t>
            </a:r>
            <a:r>
              <a:rPr lang="ru-RU" sz="1540" dirty="0">
                <a:latin typeface="+mj-lt"/>
              </a:rPr>
              <a:t>(почти 840 тыс. жителей, 5 городов области).</a:t>
            </a:r>
            <a:r>
              <a:rPr lang="ru-RU" sz="1540" b="1" dirty="0">
                <a:latin typeface="+mj-lt"/>
              </a:rPr>
              <a:t> </a:t>
            </a:r>
          </a:p>
          <a:p>
            <a:pPr marL="185738" indent="-185738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1540" b="1" dirty="0">
                <a:latin typeface="+mj-lt"/>
              </a:rPr>
              <a:t>В 2014 г. предусмотрено:</a:t>
            </a:r>
          </a:p>
          <a:p>
            <a:pPr marL="363538" indent="-174625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1540" dirty="0">
                <a:solidFill>
                  <a:prstClr val="black"/>
                </a:solidFill>
                <a:latin typeface="Arial"/>
              </a:rPr>
              <a:t>Проведение тренингов и семинаров для разработки </a:t>
            </a:r>
            <a:r>
              <a:rPr lang="en-US" sz="1540" dirty="0">
                <a:solidFill>
                  <a:prstClr val="black"/>
                </a:solidFill>
                <a:latin typeface="Arial"/>
              </a:rPr>
              <a:t>SEAP</a:t>
            </a:r>
            <a:endParaRPr lang="ru-RU" sz="1540" dirty="0">
              <a:latin typeface="+mj-lt"/>
            </a:endParaRPr>
          </a:p>
          <a:p>
            <a:pPr marL="363538" indent="-174625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1540" dirty="0">
                <a:latin typeface="+mj-lt"/>
              </a:rPr>
              <a:t>Поддержка проектов энергоэффективности в городах</a:t>
            </a:r>
          </a:p>
          <a:p>
            <a:pPr marL="363538" indent="-174625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1540" dirty="0">
                <a:latin typeface="+mj-lt"/>
              </a:rPr>
              <a:t>Помощь в подготовке проектов </a:t>
            </a:r>
            <a:r>
              <a:rPr lang="ru-RU" sz="1540" dirty="0">
                <a:solidFill>
                  <a:prstClr val="black"/>
                </a:solidFill>
                <a:latin typeface="Arial"/>
              </a:rPr>
              <a:t>энергоэффективности </a:t>
            </a:r>
            <a:r>
              <a:rPr lang="ru-RU" sz="1540" dirty="0">
                <a:latin typeface="+mj-lt"/>
              </a:rPr>
              <a:t>для привлечения технической помощи.</a:t>
            </a:r>
          </a:p>
        </p:txBody>
      </p:sp>
      <p:grpSp>
        <p:nvGrpSpPr>
          <p:cNvPr id="15368" name="Группа 93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34925" y="549275"/>
            <a:ext cx="6408738" cy="4138613"/>
            <a:chOff x="183859" y="986154"/>
            <a:chExt cx="5033032" cy="3240000"/>
          </a:xfrm>
        </p:grpSpPr>
        <p:pic>
          <p:nvPicPr>
            <p:cNvPr id="15396" name="Picture 12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5" cstate="print">
              <a:lum bright="40000" contrast="-40000"/>
            </a:blip>
            <a:srcRect/>
            <a:stretch>
              <a:fillRect/>
            </a:stretch>
          </p:blipFill>
          <p:spPr bwMode="auto">
            <a:xfrm>
              <a:off x="251520" y="986154"/>
              <a:ext cx="4795400" cy="32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" name="Прямоугольник 143"/>
            <p:cNvSpPr/>
            <p:nvPr>
              <p:custDataLst>
                <p:tags r:id="rId33"/>
              </p:custDataLst>
            </p:nvPr>
          </p:nvSpPr>
          <p:spPr>
            <a:xfrm>
              <a:off x="1191213" y="3725302"/>
              <a:ext cx="1128287" cy="2162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ru-RU" sz="1300" b="1" dirty="0">
                  <a:solidFill>
                    <a:schemeClr val="tx1"/>
                  </a:solidFill>
                </a:rPr>
                <a:t>Зеленодольск</a:t>
              </a:r>
            </a:p>
          </p:txBody>
        </p:sp>
        <p:sp>
          <p:nvSpPr>
            <p:cNvPr id="146" name="Прямоугольник 145"/>
            <p:cNvSpPr/>
            <p:nvPr>
              <p:custDataLst>
                <p:tags r:id="rId34"/>
              </p:custDataLst>
            </p:nvPr>
          </p:nvSpPr>
          <p:spPr>
            <a:xfrm>
              <a:off x="183859" y="3465556"/>
              <a:ext cx="998628" cy="224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ru-RU" sz="1300" b="1" dirty="0">
                  <a:solidFill>
                    <a:schemeClr val="tx1"/>
                  </a:solidFill>
                </a:rPr>
                <a:t>Кривой Рог</a:t>
              </a:r>
            </a:p>
          </p:txBody>
        </p:sp>
        <p:sp>
          <p:nvSpPr>
            <p:cNvPr id="150" name="Прямоугольник 149"/>
            <p:cNvSpPr/>
            <p:nvPr>
              <p:custDataLst>
                <p:tags r:id="rId35"/>
              </p:custDataLst>
            </p:nvPr>
          </p:nvSpPr>
          <p:spPr>
            <a:xfrm>
              <a:off x="522968" y="2226476"/>
              <a:ext cx="1296595" cy="2199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ru-RU" sz="1300" b="1" dirty="0" err="1">
                  <a:solidFill>
                    <a:schemeClr val="tx1"/>
                  </a:solidFill>
                </a:rPr>
                <a:t>Верходнепровск</a:t>
              </a:r>
              <a:endParaRPr lang="ru-RU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151" name="Прямоугольник 150"/>
            <p:cNvSpPr/>
            <p:nvPr>
              <p:custDataLst>
                <p:tags r:id="rId36"/>
              </p:custDataLst>
            </p:nvPr>
          </p:nvSpPr>
          <p:spPr>
            <a:xfrm>
              <a:off x="3740768" y="1790251"/>
              <a:ext cx="868967" cy="287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ru-RU" sz="1300" b="1" dirty="0">
                  <a:solidFill>
                    <a:schemeClr val="tx1"/>
                  </a:solidFill>
                </a:rPr>
                <a:t>Павлоград</a:t>
              </a:r>
            </a:p>
          </p:txBody>
        </p:sp>
        <p:sp>
          <p:nvSpPr>
            <p:cNvPr id="152" name="Прямоугольник 151"/>
            <p:cNvSpPr/>
            <p:nvPr>
              <p:custDataLst>
                <p:tags r:id="rId37"/>
              </p:custDataLst>
            </p:nvPr>
          </p:nvSpPr>
          <p:spPr>
            <a:xfrm>
              <a:off x="3996346" y="2133266"/>
              <a:ext cx="1220545" cy="3740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ru-RU" sz="1300" b="1" dirty="0" err="1">
                  <a:solidFill>
                    <a:schemeClr val="tx1"/>
                  </a:solidFill>
                </a:rPr>
                <a:t>Першотравенск</a:t>
              </a:r>
              <a:endParaRPr lang="ru-RU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158" name="Прямоугольник 157"/>
            <p:cNvSpPr/>
            <p:nvPr>
              <p:custDataLst>
                <p:tags r:id="rId38"/>
              </p:custDataLst>
            </p:nvPr>
          </p:nvSpPr>
          <p:spPr>
            <a:xfrm>
              <a:off x="2034000" y="2931148"/>
              <a:ext cx="1204337" cy="2411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ru-RU" sz="1300" b="1" dirty="0" err="1">
                  <a:solidFill>
                    <a:schemeClr val="tx1"/>
                  </a:solidFill>
                </a:rPr>
                <a:t>Вольногорск</a:t>
              </a:r>
              <a:endParaRPr lang="ru-RU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160" name="Прямоугольник 159"/>
            <p:cNvSpPr/>
            <p:nvPr>
              <p:custDataLst>
                <p:tags r:id="rId39"/>
              </p:custDataLst>
            </p:nvPr>
          </p:nvSpPr>
          <p:spPr>
            <a:xfrm>
              <a:off x="1824550" y="1751724"/>
              <a:ext cx="1109586" cy="206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ru-RU" sz="1300" b="1" dirty="0">
                  <a:solidFill>
                    <a:schemeClr val="tx1"/>
                  </a:solidFill>
                </a:rPr>
                <a:t>Новомосковск</a:t>
              </a:r>
            </a:p>
          </p:txBody>
        </p:sp>
      </p:grpSp>
      <p:sp>
        <p:nvSpPr>
          <p:cNvPr id="59" name="Овал 58"/>
          <p:cNvSpPr/>
          <p:nvPr>
            <p:custDataLst>
              <p:tags r:id="rId8"/>
            </p:custDataLst>
          </p:nvPr>
        </p:nvSpPr>
        <p:spPr>
          <a:xfrm>
            <a:off x="114300" y="4883150"/>
            <a:ext cx="252413" cy="252413"/>
          </a:xfrm>
          <a:prstGeom prst="ellipse">
            <a:avLst/>
          </a:prstGeom>
          <a:solidFill>
            <a:srgbClr val="007E39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Овал 59"/>
          <p:cNvSpPr/>
          <p:nvPr>
            <p:custDataLst>
              <p:tags r:id="rId9"/>
            </p:custDataLst>
          </p:nvPr>
        </p:nvSpPr>
        <p:spPr>
          <a:xfrm>
            <a:off x="107950" y="5237163"/>
            <a:ext cx="250825" cy="250825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Овал 60"/>
          <p:cNvSpPr/>
          <p:nvPr>
            <p:custDataLst>
              <p:tags r:id="rId10"/>
            </p:custDataLst>
          </p:nvPr>
        </p:nvSpPr>
        <p:spPr>
          <a:xfrm>
            <a:off x="727075" y="3471863"/>
            <a:ext cx="252413" cy="252412"/>
          </a:xfrm>
          <a:prstGeom prst="ellipse">
            <a:avLst/>
          </a:prstGeom>
          <a:solidFill>
            <a:srgbClr val="007E39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Овал 61"/>
          <p:cNvSpPr/>
          <p:nvPr>
            <p:custDataLst>
              <p:tags r:id="rId11"/>
            </p:custDataLst>
          </p:nvPr>
        </p:nvSpPr>
        <p:spPr>
          <a:xfrm>
            <a:off x="1108075" y="4070350"/>
            <a:ext cx="252413" cy="250825"/>
          </a:xfrm>
          <a:prstGeom prst="ellipse">
            <a:avLst/>
          </a:prstGeom>
          <a:solidFill>
            <a:srgbClr val="007E39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Овал 62"/>
          <p:cNvSpPr/>
          <p:nvPr>
            <p:custDataLst>
              <p:tags r:id="rId12"/>
            </p:custDataLst>
          </p:nvPr>
        </p:nvSpPr>
        <p:spPr>
          <a:xfrm>
            <a:off x="2124075" y="2205038"/>
            <a:ext cx="252413" cy="252412"/>
          </a:xfrm>
          <a:prstGeom prst="ellipse">
            <a:avLst/>
          </a:prstGeom>
          <a:solidFill>
            <a:srgbClr val="007E39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Овал 63"/>
          <p:cNvSpPr/>
          <p:nvPr>
            <p:custDataLst>
              <p:tags r:id="rId13"/>
            </p:custDataLst>
          </p:nvPr>
        </p:nvSpPr>
        <p:spPr>
          <a:xfrm>
            <a:off x="4362450" y="1758950"/>
            <a:ext cx="252413" cy="250825"/>
          </a:xfrm>
          <a:prstGeom prst="ellipse">
            <a:avLst/>
          </a:prstGeom>
          <a:solidFill>
            <a:srgbClr val="007E39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Овал 64"/>
          <p:cNvSpPr/>
          <p:nvPr>
            <p:custDataLst>
              <p:tags r:id="rId14"/>
            </p:custDataLst>
          </p:nvPr>
        </p:nvSpPr>
        <p:spPr>
          <a:xfrm>
            <a:off x="4716463" y="2205038"/>
            <a:ext cx="250825" cy="252412"/>
          </a:xfrm>
          <a:prstGeom prst="ellipse">
            <a:avLst/>
          </a:prstGeom>
          <a:solidFill>
            <a:srgbClr val="007E39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Овал 65"/>
          <p:cNvSpPr/>
          <p:nvPr>
            <p:custDataLst>
              <p:tags r:id="rId15"/>
            </p:custDataLst>
          </p:nvPr>
        </p:nvSpPr>
        <p:spPr>
          <a:xfrm>
            <a:off x="3173413" y="1785938"/>
            <a:ext cx="252412" cy="252412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Овал 66"/>
          <p:cNvSpPr/>
          <p:nvPr>
            <p:custDataLst>
              <p:tags r:id="rId16"/>
            </p:custDataLst>
          </p:nvPr>
        </p:nvSpPr>
        <p:spPr>
          <a:xfrm>
            <a:off x="2484438" y="2781300"/>
            <a:ext cx="250825" cy="252413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1" name="Прямая соединительная линия 70"/>
          <p:cNvCxnSpPr>
            <a:stCxn id="61" idx="7"/>
            <a:endCxn id="63" idx="3"/>
          </p:cNvCxnSpPr>
          <p:nvPr>
            <p:custDataLst>
              <p:tags r:id="rId17"/>
            </p:custDataLst>
          </p:nvPr>
        </p:nvCxnSpPr>
        <p:spPr>
          <a:xfrm flipV="1">
            <a:off x="941388" y="2419350"/>
            <a:ext cx="1219200" cy="1090613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62" idx="1"/>
            <a:endCxn id="61" idx="5"/>
          </p:cNvCxnSpPr>
          <p:nvPr>
            <p:custDataLst>
              <p:tags r:id="rId18"/>
            </p:custDataLst>
          </p:nvPr>
        </p:nvCxnSpPr>
        <p:spPr>
          <a:xfrm flipH="1" flipV="1">
            <a:off x="941388" y="3687763"/>
            <a:ext cx="203200" cy="419100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67" idx="3"/>
            <a:endCxn id="62" idx="7"/>
          </p:cNvCxnSpPr>
          <p:nvPr>
            <p:custDataLst>
              <p:tags r:id="rId19"/>
            </p:custDataLst>
          </p:nvPr>
        </p:nvCxnSpPr>
        <p:spPr>
          <a:xfrm flipH="1">
            <a:off x="1323975" y="2995613"/>
            <a:ext cx="1196975" cy="1111250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63" idx="5"/>
            <a:endCxn id="67" idx="1"/>
          </p:cNvCxnSpPr>
          <p:nvPr>
            <p:custDataLst>
              <p:tags r:id="rId20"/>
            </p:custDataLst>
          </p:nvPr>
        </p:nvCxnSpPr>
        <p:spPr>
          <a:xfrm>
            <a:off x="2338388" y="2419350"/>
            <a:ext cx="182562" cy="398463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63" idx="6"/>
            <a:endCxn id="147" idx="1"/>
          </p:cNvCxnSpPr>
          <p:nvPr/>
        </p:nvCxnSpPr>
        <p:spPr>
          <a:xfrm flipV="1">
            <a:off x="2376488" y="2314575"/>
            <a:ext cx="727075" cy="15875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147" idx="2"/>
            <a:endCxn id="67" idx="7"/>
          </p:cNvCxnSpPr>
          <p:nvPr>
            <p:custDataLst>
              <p:tags r:id="rId21"/>
            </p:custDataLst>
          </p:nvPr>
        </p:nvCxnSpPr>
        <p:spPr>
          <a:xfrm flipH="1">
            <a:off x="2698750" y="2514600"/>
            <a:ext cx="473075" cy="303213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66" idx="2"/>
            <a:endCxn id="63" idx="7"/>
          </p:cNvCxnSpPr>
          <p:nvPr>
            <p:custDataLst>
              <p:tags r:id="rId22"/>
            </p:custDataLst>
          </p:nvPr>
        </p:nvCxnSpPr>
        <p:spPr>
          <a:xfrm flipH="1">
            <a:off x="2338388" y="1912938"/>
            <a:ext cx="835025" cy="328612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64" idx="2"/>
            <a:endCxn id="66" idx="6"/>
          </p:cNvCxnSpPr>
          <p:nvPr>
            <p:custDataLst>
              <p:tags r:id="rId23"/>
            </p:custDataLst>
          </p:nvPr>
        </p:nvCxnSpPr>
        <p:spPr>
          <a:xfrm flipH="1">
            <a:off x="3425825" y="1884363"/>
            <a:ext cx="936625" cy="28575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65" idx="2"/>
            <a:endCxn id="147" idx="4"/>
          </p:cNvCxnSpPr>
          <p:nvPr>
            <p:custDataLst>
              <p:tags r:id="rId24"/>
            </p:custDataLst>
          </p:nvPr>
        </p:nvCxnSpPr>
        <p:spPr>
          <a:xfrm flipH="1" flipV="1">
            <a:off x="3463925" y="2314575"/>
            <a:ext cx="1252538" cy="15875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>
            <a:stCxn id="65" idx="1"/>
            <a:endCxn id="64" idx="5"/>
          </p:cNvCxnSpPr>
          <p:nvPr>
            <p:custDataLst>
              <p:tags r:id="rId25"/>
            </p:custDataLst>
          </p:nvPr>
        </p:nvCxnSpPr>
        <p:spPr>
          <a:xfrm flipH="1" flipV="1">
            <a:off x="4578350" y="1973263"/>
            <a:ext cx="174625" cy="268287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64" idx="3"/>
            <a:endCxn id="147" idx="4"/>
          </p:cNvCxnSpPr>
          <p:nvPr>
            <p:custDataLst>
              <p:tags r:id="rId26"/>
            </p:custDataLst>
          </p:nvPr>
        </p:nvCxnSpPr>
        <p:spPr>
          <a:xfrm flipH="1">
            <a:off x="3463925" y="1973263"/>
            <a:ext cx="936625" cy="341312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>
            <a:stCxn id="65" idx="3"/>
            <a:endCxn id="67" idx="6"/>
          </p:cNvCxnSpPr>
          <p:nvPr>
            <p:custDataLst>
              <p:tags r:id="rId27"/>
            </p:custDataLst>
          </p:nvPr>
        </p:nvCxnSpPr>
        <p:spPr>
          <a:xfrm flipH="1">
            <a:off x="2735263" y="2419350"/>
            <a:ext cx="2017712" cy="487363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>
            <a:stCxn id="65" idx="3"/>
            <a:endCxn id="62" idx="6"/>
          </p:cNvCxnSpPr>
          <p:nvPr>
            <p:custDataLst>
              <p:tags r:id="rId28"/>
            </p:custDataLst>
          </p:nvPr>
        </p:nvCxnSpPr>
        <p:spPr>
          <a:xfrm flipH="1">
            <a:off x="1360488" y="2419350"/>
            <a:ext cx="3392487" cy="1776413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>
            <a:stCxn id="63" idx="4"/>
            <a:endCxn id="62" idx="7"/>
          </p:cNvCxnSpPr>
          <p:nvPr>
            <p:custDataLst>
              <p:tags r:id="rId29"/>
            </p:custDataLst>
          </p:nvPr>
        </p:nvCxnSpPr>
        <p:spPr>
          <a:xfrm flipH="1">
            <a:off x="1323975" y="2457450"/>
            <a:ext cx="925513" cy="1649413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>
            <p:custDataLst>
              <p:tags r:id="rId30"/>
            </p:custDataLst>
          </p:nvPr>
        </p:nvSpPr>
        <p:spPr>
          <a:xfrm>
            <a:off x="3319463" y="2443163"/>
            <a:ext cx="2246312" cy="539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500" b="1" dirty="0">
                <a:solidFill>
                  <a:schemeClr val="tx1"/>
                </a:solidFill>
              </a:rPr>
              <a:t>Координатор -  Областной Совет</a:t>
            </a:r>
          </a:p>
        </p:txBody>
      </p:sp>
      <p:sp>
        <p:nvSpPr>
          <p:cNvPr id="147" name="5-конечная звезда 146"/>
          <p:cNvSpPr/>
          <p:nvPr/>
        </p:nvSpPr>
        <p:spPr>
          <a:xfrm>
            <a:off x="3103563" y="2190750"/>
            <a:ext cx="360362" cy="323850"/>
          </a:xfrm>
          <a:prstGeom prst="star5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8" name="Прямая соединительная линия 147"/>
          <p:cNvCxnSpPr>
            <a:stCxn id="66" idx="4"/>
            <a:endCxn id="147" idx="0"/>
          </p:cNvCxnSpPr>
          <p:nvPr>
            <p:custDataLst>
              <p:tags r:id="rId31"/>
            </p:custDataLst>
          </p:nvPr>
        </p:nvCxnSpPr>
        <p:spPr>
          <a:xfrm flipH="1">
            <a:off x="3282950" y="2038350"/>
            <a:ext cx="15875" cy="152400"/>
          </a:xfrm>
          <a:prstGeom prst="line">
            <a:avLst/>
          </a:prstGeom>
          <a:ln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0" y="0"/>
            <a:ext cx="8810865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Проект Областного совета по созданию системы эффективного </a:t>
            </a:r>
            <a:r>
              <a:rPr lang="ru-RU" b="1" u="sng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энергоменеджмента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</a:p>
          <a:p>
            <a:pPr lvl="5" algn="r">
              <a:defRPr/>
            </a:pPr>
            <a:r>
              <a:rPr lang="ru-RU" sz="1600" b="1" i="1" dirty="0">
                <a:solidFill>
                  <a:srgbClr val="364D6E"/>
                </a:solidFill>
              </a:rPr>
              <a:t>Поддержка инициативы «Соглашение Мэров»</a:t>
            </a:r>
          </a:p>
          <a:p>
            <a:pPr lvl="5" algn="r">
              <a:defRPr/>
            </a:pPr>
            <a:r>
              <a:rPr lang="ru-RU" sz="1600" b="1" i="1" dirty="0">
                <a:solidFill>
                  <a:srgbClr val="364D6E"/>
                </a:solidFill>
              </a:rPr>
              <a:t>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386" name="think-cell Slide" r:id="rId26" imgW="360" imgH="360" progId="">
              <p:embed/>
            </p:oleObj>
          </a:graphicData>
        </a:graphic>
      </p:graphicFrame>
      <p:sp>
        <p:nvSpPr>
          <p:cNvPr id="16387" name="Номер слайда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572EC5-737C-4E90-B624-672A6359DCEC}" type="slidenum">
              <a:rPr lang="ru-RU" smtClean="0"/>
              <a:pPr/>
              <a:t>7</a:t>
            </a:fld>
            <a:endParaRPr 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289675" y="1635125"/>
            <a:ext cx="13779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27050" y="2420938"/>
            <a:ext cx="20288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Соединительная линия уступом 4"/>
          <p:cNvCxnSpPr/>
          <p:nvPr>
            <p:custDataLst>
              <p:tags r:id="rId5"/>
            </p:custDataLst>
          </p:nvPr>
        </p:nvCxnSpPr>
        <p:spPr>
          <a:xfrm rot="10800000" flipV="1">
            <a:off x="2339975" y="2459038"/>
            <a:ext cx="2520950" cy="1360487"/>
          </a:xfrm>
          <a:prstGeom prst="bentConnector3">
            <a:avLst>
              <a:gd name="adj1" fmla="val 43954"/>
            </a:avLst>
          </a:prstGeom>
          <a:ln w="73025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>
            <p:custDataLst>
              <p:tags r:id="rId6"/>
            </p:custDataLst>
          </p:nvPr>
        </p:nvCxnSpPr>
        <p:spPr>
          <a:xfrm rot="10800000" flipV="1">
            <a:off x="2268538" y="2532063"/>
            <a:ext cx="2592387" cy="1143000"/>
          </a:xfrm>
          <a:prstGeom prst="bentConnector3">
            <a:avLst>
              <a:gd name="adj1" fmla="val 50000"/>
            </a:avLst>
          </a:prstGeom>
          <a:ln w="34925">
            <a:solidFill>
              <a:srgbClr val="AF6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>
            <p:custDataLst>
              <p:tags r:id="rId7"/>
            </p:custDataLst>
          </p:nvPr>
        </p:nvCxnSpPr>
        <p:spPr>
          <a:xfrm rot="10800000">
            <a:off x="2339975" y="3963988"/>
            <a:ext cx="2376488" cy="1223962"/>
          </a:xfrm>
          <a:prstGeom prst="bentConnector3">
            <a:avLst>
              <a:gd name="adj1" fmla="val 50000"/>
            </a:avLst>
          </a:prstGeom>
          <a:ln w="79375">
            <a:solidFill>
              <a:srgbClr val="AF6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/>
          <p:nvPr>
            <p:custDataLst>
              <p:tags r:id="rId8"/>
            </p:custDataLst>
          </p:nvPr>
        </p:nvCxnSpPr>
        <p:spPr>
          <a:xfrm rot="10800000">
            <a:off x="2411413" y="4106863"/>
            <a:ext cx="2305050" cy="1225550"/>
          </a:xfrm>
          <a:prstGeom prst="bentConnector3">
            <a:avLst>
              <a:gd name="adj1" fmla="val 44589"/>
            </a:avLst>
          </a:prstGeom>
          <a:ln w="34925">
            <a:solidFill>
              <a:srgbClr val="467A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>
            <p:custDataLst>
              <p:tags r:id="rId9"/>
            </p:custDataLst>
          </p:nvPr>
        </p:nvSpPr>
        <p:spPr>
          <a:xfrm>
            <a:off x="6176963" y="765175"/>
            <a:ext cx="29670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Коммунальные объекты: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Потери ~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16,4 млн.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Инвестиции ~ </a:t>
            </a:r>
            <a:r>
              <a:rPr lang="en-US" sz="1600" b="1" dirty="0">
                <a:solidFill>
                  <a:srgbClr val="26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600" b="1" dirty="0">
                <a:solidFill>
                  <a:srgbClr val="26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млрд. </a:t>
            </a:r>
          </a:p>
        </p:txBody>
      </p:sp>
      <p:pic>
        <p:nvPicPr>
          <p:cNvPr id="16395" name="Picture 2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761288" y="2003425"/>
            <a:ext cx="771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>
            <p:custDataLst>
              <p:tags r:id="rId11"/>
            </p:custDataLst>
          </p:nvPr>
        </p:nvSpPr>
        <p:spPr>
          <a:xfrm>
            <a:off x="9180513" y="773113"/>
            <a:ext cx="3240087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Вар1. Снижение нагрузки на бюджет ОС за сверхнормативные потери в сетях и генерации</a:t>
            </a:r>
          </a:p>
        </p:txBody>
      </p:sp>
      <p:sp>
        <p:nvSpPr>
          <p:cNvPr id="37" name="TextBox 36"/>
          <p:cNvSpPr txBox="1"/>
          <p:nvPr>
            <p:custDataLst>
              <p:tags r:id="rId12"/>
            </p:custDataLst>
          </p:nvPr>
        </p:nvSpPr>
        <p:spPr>
          <a:xfrm>
            <a:off x="22225" y="4221163"/>
            <a:ext cx="381476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Котельные и сети: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Потери ~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82,1 млн.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Инвестиции ~ </a:t>
            </a:r>
            <a:r>
              <a:rPr lang="en-US" sz="1600" b="1" dirty="0">
                <a:solidFill>
                  <a:srgbClr val="26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ru-RU" sz="1600" b="1" dirty="0">
                <a:solidFill>
                  <a:srgbClr val="26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 млрд.</a:t>
            </a:r>
          </a:p>
          <a:p>
            <a:pPr marL="179388" indent="-179388">
              <a:defRPr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>
            <p:custDataLst>
              <p:tags r:id="rId13"/>
            </p:custDataLst>
          </p:nvPr>
        </p:nvSpPr>
        <p:spPr>
          <a:xfrm>
            <a:off x="250825" y="852488"/>
            <a:ext cx="4033838" cy="1281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r>
              <a:rPr lang="ru-RU" b="1" dirty="0">
                <a:solidFill>
                  <a:schemeClr val="tx1"/>
                </a:solidFill>
              </a:rPr>
              <a:t>Жилищно-коммунальная сфера:</a:t>
            </a:r>
          </a:p>
          <a:p>
            <a:pPr marL="179388" indent="-179388" algn="just"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tx1"/>
                </a:solidFill>
              </a:rPr>
              <a:t>Потери ~  </a:t>
            </a:r>
            <a:r>
              <a:rPr lang="en-US" b="1" dirty="0">
                <a:solidFill>
                  <a:srgbClr val="FF0000"/>
                </a:solidFill>
              </a:rPr>
              <a:t>$</a:t>
            </a:r>
            <a:r>
              <a:rPr lang="ru-RU" b="1" dirty="0">
                <a:solidFill>
                  <a:srgbClr val="FF0000"/>
                </a:solidFill>
              </a:rPr>
              <a:t>164 млн.</a:t>
            </a:r>
          </a:p>
          <a:p>
            <a:pPr marL="179388" indent="-179388" algn="just"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tx1"/>
                </a:solidFill>
              </a:rPr>
              <a:t>Инвестиции ~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265A9A"/>
                </a:solidFill>
              </a:rPr>
              <a:t>$</a:t>
            </a:r>
            <a:r>
              <a:rPr lang="ru-RU" b="1" dirty="0">
                <a:solidFill>
                  <a:srgbClr val="265A9A"/>
                </a:solidFill>
              </a:rPr>
              <a:t>16,5 млрд.</a:t>
            </a:r>
          </a:p>
        </p:txBody>
      </p:sp>
      <p:pic>
        <p:nvPicPr>
          <p:cNvPr id="16399" name="Picture 2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6800" y="5013325"/>
            <a:ext cx="771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21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5314950"/>
            <a:ext cx="771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21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2050" y="5543550"/>
            <a:ext cx="771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2" name="Заголовок 19"/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250825" y="28575"/>
            <a:ext cx="8893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ru-RU" sz="2200" b="1"/>
              <a:t>Объемы тепловых потерь Днепропетровской области</a:t>
            </a:r>
          </a:p>
        </p:txBody>
      </p:sp>
      <p:pic>
        <p:nvPicPr>
          <p:cNvPr id="16403" name="Picture 6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281113"/>
            <a:ext cx="21621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9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537075" y="4149725"/>
            <a:ext cx="255587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>
            <p:custDataLst>
              <p:tags r:id="rId20"/>
            </p:custDataLst>
          </p:nvPr>
        </p:nvSpPr>
        <p:spPr>
          <a:xfrm>
            <a:off x="6192838" y="3644900"/>
            <a:ext cx="32035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Жилые дома: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Потери ~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65,7 млн.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Инвестиции ~ </a:t>
            </a:r>
            <a:r>
              <a:rPr lang="en-US" sz="1600" b="1" dirty="0">
                <a:solidFill>
                  <a:srgbClr val="26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600" b="1" dirty="0">
                <a:solidFill>
                  <a:srgbClr val="26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11,7 млрд.</a:t>
            </a:r>
          </a:p>
        </p:txBody>
      </p:sp>
      <p:pic>
        <p:nvPicPr>
          <p:cNvPr id="16406" name="Picture 21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4724400"/>
            <a:ext cx="771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21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8263" y="4941888"/>
            <a:ext cx="771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Picture 21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6825" y="5170488"/>
            <a:ext cx="771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21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2725" y="5457825"/>
            <a:ext cx="771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/>
          </p:cNvGraphicFramePr>
          <p:nvPr/>
        </p:nvGraphicFramePr>
        <p:xfrm>
          <a:off x="0" y="0"/>
          <a:ext cx="146050" cy="158750"/>
        </p:xfrm>
        <a:graphic>
          <a:graphicData uri="http://schemas.openxmlformats.org/presentationml/2006/ole">
            <p:oleObj spid="_x0000_s18434" name="think-cell Slide" r:id="rId3" imgW="360" imgH="36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325" y="769938"/>
            <a:ext cx="9001125" cy="881062"/>
          </a:xfrm>
          <a:prstGeom prst="roundRect">
            <a:avLst/>
          </a:prstGeom>
          <a:solidFill>
            <a:srgbClr val="265A9A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36000" rIns="36000" anchor="ctr">
            <a:spAutoFit/>
          </a:bodyPr>
          <a:lstStyle/>
          <a:p>
            <a:pPr marL="0" lvl="1" eaLnBrk="0" hangingPunct="0">
              <a:spcBef>
                <a:spcPct val="20000"/>
              </a:spcBef>
              <a:defRPr/>
            </a:pP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lvl="1" eaLnBrk="0" hangingPunct="0">
              <a:spcBef>
                <a:spcPct val="20000"/>
              </a:spcBef>
              <a:defRPr/>
            </a:pPr>
            <a:r>
              <a:rPr lang="ru-RU" sz="21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потребления природного газа в 2 раза в течении 5 лет </a:t>
            </a:r>
          </a:p>
        </p:txBody>
      </p:sp>
      <p:sp>
        <p:nvSpPr>
          <p:cNvPr id="18436" name="AutoShape 2" descr="Міжнародне підвищення кваліфікації і розвиток"/>
          <p:cNvSpPr>
            <a:spLocks noChangeAspect="1" noChangeArrowheads="1"/>
          </p:cNvSpPr>
          <p:nvPr/>
        </p:nvSpPr>
        <p:spPr bwMode="auto">
          <a:xfrm>
            <a:off x="142875" y="-144463"/>
            <a:ext cx="282575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AutoShape 5" descr="http://eeib.org.ua/img/dzalogo200.jpg"/>
          <p:cNvSpPr>
            <a:spLocks noChangeAspect="1" noChangeArrowheads="1"/>
          </p:cNvSpPr>
          <p:nvPr/>
        </p:nvSpPr>
        <p:spPr bwMode="auto">
          <a:xfrm>
            <a:off x="284163" y="7938"/>
            <a:ext cx="28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9" name="Заголовок 19"/>
          <p:cNvSpPr txBox="1">
            <a:spLocks/>
          </p:cNvSpPr>
          <p:nvPr/>
        </p:nvSpPr>
        <p:spPr bwMode="auto">
          <a:xfrm>
            <a:off x="196850" y="28575"/>
            <a:ext cx="8839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ru-RU" sz="2200" b="1"/>
              <a:t>Ключевой приоритет области – энергетическая безопасность</a:t>
            </a:r>
            <a:endParaRPr lang="ru-RU" sz="2200" b="1" i="1"/>
          </a:p>
          <a:p>
            <a:pPr algn="r" eaLnBrk="0" hangingPunct="0"/>
            <a:endParaRPr lang="ru-RU" b="1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79388" y="2216150"/>
            <a:ext cx="4824412" cy="259080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66700" indent="-266700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700" b="1" dirty="0">
                <a:solidFill>
                  <a:schemeClr val="tx1"/>
                </a:solidFill>
              </a:rPr>
              <a:t>Ответственность власти:</a:t>
            </a:r>
          </a:p>
          <a:p>
            <a:pPr marL="266700" indent="-2667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ru-RU" sz="1700" dirty="0">
                <a:solidFill>
                  <a:schemeClr val="tx1"/>
                </a:solidFill>
              </a:rPr>
              <a:t>Снижение энергопотребления зданий в коммунальном секторе</a:t>
            </a:r>
          </a:p>
          <a:p>
            <a:pPr marL="266700" indent="-2667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ru-RU" sz="1700" dirty="0">
                <a:solidFill>
                  <a:schemeClr val="tx1"/>
                </a:solidFill>
              </a:rPr>
              <a:t>Повышение эффективности при производстве и транспортировке тепловой энергии.</a:t>
            </a:r>
          </a:p>
          <a:p>
            <a:pPr marL="266700" indent="-2667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ru-RU" sz="1700" dirty="0">
                <a:solidFill>
                  <a:schemeClr val="tx1"/>
                </a:solidFill>
              </a:rPr>
              <a:t>Переход на альтернативные источники при производства тепловой энергии.</a:t>
            </a:r>
          </a:p>
          <a:p>
            <a:pPr marL="266700" indent="-2667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196850" y="1792288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Задачи</a:t>
            </a:r>
          </a:p>
        </p:txBody>
      </p:sp>
      <p:sp>
        <p:nvSpPr>
          <p:cNvPr id="18442" name="TextBox 41"/>
          <p:cNvSpPr txBox="1">
            <a:spLocks noChangeArrowheads="1"/>
          </p:cNvSpPr>
          <p:nvPr/>
        </p:nvSpPr>
        <p:spPr bwMode="auto">
          <a:xfrm>
            <a:off x="6156325" y="1855788"/>
            <a:ext cx="2232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Инструменты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3221832" y="4060031"/>
            <a:ext cx="4032250" cy="17938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388" y="4951413"/>
            <a:ext cx="4824412" cy="1081087"/>
          </a:xfrm>
          <a:prstGeom prst="roundRect">
            <a:avLst>
              <a:gd name="adj" fmla="val 0"/>
            </a:avLst>
          </a:prstGeom>
          <a:solidFill>
            <a:srgbClr val="E9E6D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700" b="1" dirty="0">
                <a:solidFill>
                  <a:schemeClr val="tx1"/>
                </a:solidFill>
              </a:rPr>
              <a:t>Ответственность власти и граждан:</a:t>
            </a:r>
          </a:p>
          <a:p>
            <a:pPr marL="266700" indent="-2667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r>
              <a:rPr lang="ru-RU" sz="1700" dirty="0">
                <a:solidFill>
                  <a:schemeClr val="tx1"/>
                </a:solidFill>
              </a:rPr>
              <a:t>Снижение энергопотребления зданий в жилищном секторе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445" name="Прямоугольник 1"/>
          <p:cNvSpPr>
            <a:spLocks noChangeArrowheads="1"/>
          </p:cNvSpPr>
          <p:nvPr/>
        </p:nvSpPr>
        <p:spPr bwMode="auto">
          <a:xfrm>
            <a:off x="5508625" y="3335338"/>
            <a:ext cx="363537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/>
              <a:t>Инвестиции в энергосбережение в партнерстве между </a:t>
            </a:r>
            <a:br>
              <a:rPr lang="ru-RU" sz="1700"/>
            </a:br>
            <a:r>
              <a:rPr lang="ru-RU" sz="1700"/>
              <a:t>Государством – Жителями.</a:t>
            </a:r>
          </a:p>
        </p:txBody>
      </p:sp>
      <p:sp>
        <p:nvSpPr>
          <p:cNvPr id="1844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1CA82E-BD33-4A38-A97F-ED042FB6D821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5"/>
          <p:cNvGraphicFramePr>
            <a:graphicFrameLocks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9458" name="think-cell Slide" r:id="rId5" imgW="360" imgH="360" progId="">
              <p:embed/>
            </p:oleObj>
          </a:graphicData>
        </a:graphic>
      </p:graphicFrame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4149725"/>
            <a:ext cx="255587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188B22-3BAE-4DF9-BB12-7257F607596D}" type="slidenum">
              <a:rPr lang="ru-RU" smtClean="0"/>
              <a:pPr/>
              <a:t>9</a:t>
            </a:fld>
            <a:endParaRPr lang="ru-RU" smtClean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1635125"/>
            <a:ext cx="13779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9713" y="2420938"/>
            <a:ext cx="20288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281113"/>
            <a:ext cx="21621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Соединительная линия уступом 4"/>
          <p:cNvCxnSpPr/>
          <p:nvPr/>
        </p:nvCxnSpPr>
        <p:spPr>
          <a:xfrm rot="10800000" flipV="1">
            <a:off x="2051050" y="2459038"/>
            <a:ext cx="2520950" cy="1360487"/>
          </a:xfrm>
          <a:prstGeom prst="bentConnector3">
            <a:avLst>
              <a:gd name="adj1" fmla="val 43954"/>
            </a:avLst>
          </a:prstGeom>
          <a:ln w="73025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 rot="10800000" flipV="1">
            <a:off x="1979613" y="2532063"/>
            <a:ext cx="2592387" cy="1143000"/>
          </a:xfrm>
          <a:prstGeom prst="bentConnector3">
            <a:avLst>
              <a:gd name="adj1" fmla="val 50000"/>
            </a:avLst>
          </a:prstGeom>
          <a:ln w="34925">
            <a:solidFill>
              <a:srgbClr val="AF6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0800000">
            <a:off x="2051050" y="3963988"/>
            <a:ext cx="2376488" cy="1223962"/>
          </a:xfrm>
          <a:prstGeom prst="bentConnector3">
            <a:avLst>
              <a:gd name="adj1" fmla="val 50000"/>
            </a:avLst>
          </a:prstGeom>
          <a:ln w="79375">
            <a:solidFill>
              <a:srgbClr val="AF6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/>
          <p:nvPr/>
        </p:nvCxnSpPr>
        <p:spPr>
          <a:xfrm rot="10800000">
            <a:off x="2124075" y="4106863"/>
            <a:ext cx="2303463" cy="1225550"/>
          </a:xfrm>
          <a:prstGeom prst="bentConnector3">
            <a:avLst>
              <a:gd name="adj1" fmla="val 44589"/>
            </a:avLst>
          </a:prstGeom>
          <a:ln w="34925">
            <a:solidFill>
              <a:srgbClr val="467A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300788" y="836613"/>
            <a:ext cx="29670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Коммунальные объекты: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Потери ~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16,4 млн.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Инвестиции ~ </a:t>
            </a:r>
            <a:r>
              <a:rPr lang="en-US" sz="1600" b="1" dirty="0">
                <a:solidFill>
                  <a:srgbClr val="26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600" b="1" dirty="0">
                <a:solidFill>
                  <a:srgbClr val="26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млрд.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27763" y="3429000"/>
            <a:ext cx="32035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Жилые дома: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Потери ~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65,7 млн.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Инвестиции ~ </a:t>
            </a:r>
            <a:r>
              <a:rPr lang="en-US" sz="1600" b="1" dirty="0">
                <a:solidFill>
                  <a:srgbClr val="26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600" b="1" dirty="0">
                <a:solidFill>
                  <a:srgbClr val="26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11,7 млрд.</a:t>
            </a:r>
          </a:p>
        </p:txBody>
      </p:sp>
      <p:pic>
        <p:nvPicPr>
          <p:cNvPr id="19470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6550" y="2060575"/>
            <a:ext cx="771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180513" y="773113"/>
            <a:ext cx="3240087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Вар1. Снижение нагрузки на бюджет ОС за сверхнормативные потери в сетях и генерации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225" y="4292600"/>
            <a:ext cx="381476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Котельные и сети: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Потери ~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82,1 млн.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Инвестиции ~ </a:t>
            </a:r>
            <a:r>
              <a:rPr lang="en-US" sz="1600" b="1" dirty="0">
                <a:solidFill>
                  <a:srgbClr val="26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ru-RU" sz="1600" b="1" dirty="0">
                <a:solidFill>
                  <a:srgbClr val="26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 </a:t>
            </a:r>
            <a:r>
              <a:rPr lang="ru-RU" sz="1600" b="1" dirty="0" err="1">
                <a:solidFill>
                  <a:srgbClr val="265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endParaRPr lang="ru-RU" sz="1600" b="1" dirty="0">
              <a:solidFill>
                <a:srgbClr val="265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defRPr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73" name="Picture 2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5072063"/>
            <a:ext cx="771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2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5375275"/>
            <a:ext cx="771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2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0613" y="5603875"/>
            <a:ext cx="771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6" name="Заголовок 19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50825" y="28575"/>
            <a:ext cx="8893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ru-RU" sz="2200" b="1"/>
              <a:t>Выгоды партнерства для тепломодернизации жилого сектора</a:t>
            </a:r>
          </a:p>
        </p:txBody>
      </p:sp>
      <p:pic>
        <p:nvPicPr>
          <p:cNvPr id="19477" name="Picture 9" descr="http://www2.psd100.com/ppp/2013/11/0601/coins-icon-110611365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85063" y="446246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8" name="TextBox 26"/>
          <p:cNvSpPr txBox="1">
            <a:spLocks noChangeArrowheads="1"/>
          </p:cNvSpPr>
          <p:nvPr/>
        </p:nvSpPr>
        <p:spPr bwMode="auto">
          <a:xfrm>
            <a:off x="7119938" y="4356100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265A9A"/>
                </a:solidFill>
              </a:rPr>
              <a:t>$</a:t>
            </a:r>
            <a:r>
              <a:rPr lang="ru-RU" b="1">
                <a:solidFill>
                  <a:srgbClr val="265A9A"/>
                </a:solidFill>
              </a:rPr>
              <a:t> 9,4</a:t>
            </a:r>
          </a:p>
        </p:txBody>
      </p:sp>
      <p:sp>
        <p:nvSpPr>
          <p:cNvPr id="19479" name="TextBox 27"/>
          <p:cNvSpPr txBox="1">
            <a:spLocks noChangeArrowheads="1"/>
          </p:cNvSpPr>
          <p:nvPr/>
        </p:nvSpPr>
        <p:spPr bwMode="auto">
          <a:xfrm>
            <a:off x="7948613" y="4716463"/>
            <a:ext cx="900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265A9A"/>
                </a:solidFill>
              </a:rPr>
              <a:t>$</a:t>
            </a:r>
            <a:r>
              <a:rPr lang="ru-RU" b="1">
                <a:solidFill>
                  <a:srgbClr val="265A9A"/>
                </a:solidFill>
              </a:rPr>
              <a:t> 2,3</a:t>
            </a:r>
          </a:p>
        </p:txBody>
      </p:sp>
      <p:sp>
        <p:nvSpPr>
          <p:cNvPr id="30" name="TextBox 29"/>
          <p:cNvSpPr txBox="1"/>
          <p:nvPr>
            <p:custDataLst>
              <p:tags r:id="rId3"/>
            </p:custDataLst>
          </p:nvPr>
        </p:nvSpPr>
        <p:spPr>
          <a:xfrm>
            <a:off x="-7938" y="549275"/>
            <a:ext cx="4292601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3525" indent="-263525" algn="just"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граждан: </a:t>
            </a:r>
          </a:p>
          <a:p>
            <a:pPr marL="263525" indent="-263525" algn="just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расходов на оплату коммунальных платежей</a:t>
            </a:r>
          </a:p>
          <a:p>
            <a:pPr marL="263525" indent="-263525" algn="just"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власти: </a:t>
            </a:r>
          </a:p>
          <a:p>
            <a:pPr marL="263525" indent="-263525" algn="just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бюджетной нагрузки 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термомодернизацию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жилого фонда от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72238" y="4868863"/>
            <a:ext cx="11525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Бюджет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51738" y="5589588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Средства граждан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0uE4e9s06MPP6tfZ.ts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.Q5D0bikaM.FUxULDVX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uZKKoHR0.0XEx9OGo56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VeNK9k.0CesvLBlzbdQ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mHeQWcOkedUSsUvVRKY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XsjX0yz4EGOcYi42lOhB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6_Ob8A50yEMiNJOIuMd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fI6kwXvEmukqYK_5rvT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3cdp_yI06vBtH7.Fovo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IR9DEQhUWkl2wi.JIe3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xBq13tVkykR8LzNtX4H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3FHAO_5ESxjgkXOBG59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t4BgRezkS6CcRykb.yn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GUhQd6NUyRcgELutVjr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XaX_5KukW4T9pGMpRsC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cxPPoqIUSYzlE3Vq5s2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4YzuG.10a_s2e5KIqm.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GBm518s2kSecw_wv4iSl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SIBR5kLUqSvK.1RuitT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IAnq.9vUmabRh5H8bPt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nKZ3rP90WGdY2ZNhyMu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oXyB8fLE.pBaSVXtezA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z1JXpsIkyH37HGafiX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lrNj2ZyUyx.DgP.xL3Y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w.qKGqZUO6vA6ujEKi8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mVfKp.HUGL0JEoSfo0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QvBBrwGf0inUMLBX9KD_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1M3Gt2zjU2OJ5SDjH05c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f2OnIy70W5Yr9y4Aa.p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uDVazjhEKqsGU2iojvB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CG5fJXJ0CEOQHRhWZuS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tlgdUWD0OAfR7UtOjzu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OLVEwDY0yIwmlT9MSZ8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mWDjhfG0yMG3FQtPmAo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.uFp_cHE62.tuXduoID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xGBS3GYhkOhS9ETDBuQf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6TdCsOuUKhs6GBDw_Vw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4jYcDHRE.PoqtwTbKif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bJfHQaakKpf7tGsMcfA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YDnl1gQ0m.Q15nUNd0G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lgN6AAPdUuYNEiWzvfXo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T8MUFPIEW1iDQKoOOV5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Xwvy5EyE.N1CQvm9p1y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.dKDAXfkexRZKAY4ejk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8ys2ZkTvUO.tShUarZzf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xLT.KOj5U.nR2L8ST5v4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gEEBfuY0qU8PDx4pswo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oDw82nUUGJzpJsBXV4K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bszlT66U2TETTMRUhN2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8rZJZp1Uaqc3zhbbDaj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7iybE1UkOtICp.t4XzD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XgyTVNMyUmwD2n.dca93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.bA_ZrP06JdERNEOc5d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pOkLQ3x0Gb2LOJi45dJ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53X7WJg0uhGeZpxr2sx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oAUHe10UmnvqG60tY0p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xYVMavOUqkPkuaihqdS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1JmsPfikCqxxMlL1BFv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nz6VjYEEGV7VDS5t.CO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IkAYovHUGpv4alAtHZS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UlJnhfsUG7JNafnUn.y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cyt_KYOEOovn3VnfjNc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br.7Io0UWNj22mHgA95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A7WOiyXUOOHSR0.2mJ0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99lxReM0.szMCgsPXCH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xiYQ0dgkmdRQJKQjXXD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xjp6whZUOgzhcHx.LoD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IL1qXdiE.EnbNg_sAe7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8u0VJX9k.1IHIo7qgf4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.bA_ZrP06JdERNEOc5d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xW.kbDNEuOYTrr3SapB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OeHCKNP0yLP9hH00GA1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Fibp2THkKmEcekAQodC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S7gGx8WUu8l6TAoA33Z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EyM6V13kKxMkCD4otDr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9BIFGaFkifHdm4ga7yK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gooIuf206xkCLmjtwqj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KFyNYb0ESu.MWRY_wFe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36WXUKtTEeKVyl6P73Zc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2ELjjW14kGaNqrBMmXxj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iL8kT.Okml2vCaWReuB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zVMrlKE0GmZsvoLCOq_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L8lzTK0EexGl2xFsV92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tV_IxFpECTDOq2G_FdE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IPbLJfqUO0.1jG4vLAP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O_AztzxkO5qfPhoKAMj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zcw.7cHEWLVRq.UNpnL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Hzny4ODUuR0LLzt7n6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3rAQl31EaAlSDPl3g5e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XMiYlP_0W8JxFgU5mp.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PiWFliyk6K98hdfMpl.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hvOcCNNEeO1gM59D832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de8Y_NAU.vZtfMMUB_3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qKwr5J7dU.Tc0fii3PYx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8pz_2hb0WXPcVTd3xS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F8HYilGkKIg7tau6H7X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zcw.7cHEWLVRq.UNpnL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98Q96gCEihLzAVjxbjS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uqvsZE0Ua3DUu30fsAC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826i4hHUCuRLh7LbZQS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qpkYgB0Ee3rRLIlTEIV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cRLGAtX0WaecjtJD_7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JB5zcrJ0iB0DhcV_RmR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RJ084S3Ea.9qcKFFYma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FjfNCm7EKgglPvVDqdc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6t7_5X306uVpdbfRq_t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3NbGxacq0yiKT.fudW0V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mLTx5Gm0eEvUkD1Sjl1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v81FFf7wUS7NWr9QJBpk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4.uTMYLUquC4yAXBXcM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hySUlDzE2y2k5Axw6yq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Tifr2HIUS20SRglcUSi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hTcgjYAEqdw9vgQc43O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jYD.AzRUGNS.U8VDcQn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HLpB5fe1UGN86GzOMrkb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LkMONUqQk2de_ziTsJRA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xabYs9DEuGjl3nyiiHO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qeghOeX0GLOZVStsPF4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8jLmvJE50WlTvNHRC0ir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pWHQ84OU26dZmrfnUmx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PQNs50PUqKXS45xjCdH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3hCtutDUCDnmtKs4NwS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GsgIdDgkue5UmN2ILYD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f3QQ27uUyBoG3PQn60i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pRVF79fkmau6Ub67wsI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P2PoS4Q0Ka.4.TrTz_z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G9ep.6VUewr1Khe8mIn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11CAcnceEuZwFOuvpAhR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B36r1MYECnrXE61xRPS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kpyakAi0.tPDE5OuyON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BED1Phn0SL50Y.Di9tv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kR5Uf.GG0mfZMNt8fS_Q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d_2WlIA06kyBjcAmQDT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NQ1D.9U0iIqT_jADQXC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C7_xk9p0Whq73z8YnXo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7EwChveU.T9au6a58Rp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2aPthjJU.kL03HOTj0f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mV5gd6k0CS.U8ynMd.P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VEcp1unESDZtpnuOB_h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0uE4e9s06MPP6tfZ.ts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JLkmnaTka0vp9Kew8X7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VEcp1unESDZtpnuOB_h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LpJCiJ4kGKJj_vbHoxP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GgIOkftUy6kLnBwHtiG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091..KqkGbKxgR_WnS9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Ib1_ngq0SsvUmWG6F9H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HoBQjuB0KxSD2aK6grf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qa5mBoH0.QvtjKYfIu4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53Q_X5mE0mGA0AfHtuKk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w.qKGqZUO6vA6ujEKi8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3FHAO_5ESxjgkXOBG59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bWrNyM.ki9RTeAFj9Jk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bWrNyM.ki9RTeAFj9Jk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bWrNyM.ki9RTeAFj9Jk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bWrNyM.ki9RTeAFj9Jk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bWrNyM.ki9RTeAFj9Jk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RR_Y49j0.qRVWgFZQrR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RR_Y49j0.qRVWgFZQrR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RR_Y49j0.qRVWgFZQrR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RR_Y49j0.qRVWgFZQrR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RR_Y49j0.qRVWgFZQrR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z1JXpsIkyH37HGafiX.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4YzuG.10a_s2e5KIqm.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SIBR5kLUqSvK.1RuitT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SwOWySwkG5p42CG9BXX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4MaQWnJU2_Vcmc7N7VV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8TUUKbTgE6B1xVnQyI5h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WIL2Cb.k2PBNDyCYwgU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5iTgok8Em4VmvhqkpFU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e1DV0S20SJ29rlWFjL3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bWrNyM.ki9RTeAFj9Jk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Mc.umLlEqv.gYIeJ6PC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B36r1MYECnrXE61xRPS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tnFY4eK0SDAzN4wiv5M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4t9QvJ6Ek.AflXRQstyo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iURg46O0.Ms7EGaFRgc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Ec0BKAa0qieamvu8hxa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X7ljBPKkurQ4LHpLWtt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3xS6Qn6FE672UivZhAT7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UKuCtn.LEC.PibSsJaJT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RR_Y49j0.qRVWgFZQrR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MtU.qN9EC5AnCb0MLUp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2I6n8prTk6YxRi52KM92g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8691</TotalTime>
  <Words>875</Words>
  <Application>Microsoft Office PowerPoint</Application>
  <PresentationFormat>Экран (4:3)</PresentationFormat>
  <Paragraphs>226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Diseño predeterminado</vt:lpstr>
      <vt:lpstr>think-cell Slide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2</cp:lastModifiedBy>
  <cp:revision>810</cp:revision>
  <cp:lastPrinted>2014-09-02T13:00:26Z</cp:lastPrinted>
  <dcterms:created xsi:type="dcterms:W3CDTF">2010-05-23T14:28:12Z</dcterms:created>
  <dcterms:modified xsi:type="dcterms:W3CDTF">2014-09-12T10:39:55Z</dcterms:modified>
</cp:coreProperties>
</file>