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73" r:id="rId2"/>
    <p:sldId id="264" r:id="rId3"/>
    <p:sldId id="267" r:id="rId4"/>
    <p:sldId id="287" r:id="rId5"/>
    <p:sldId id="288" r:id="rId6"/>
    <p:sldId id="275" r:id="rId7"/>
    <p:sldId id="276" r:id="rId8"/>
    <p:sldId id="278" r:id="rId9"/>
    <p:sldId id="284" r:id="rId10"/>
    <p:sldId id="279" r:id="rId11"/>
    <p:sldId id="286" r:id="rId12"/>
    <p:sldId id="281" r:id="rId13"/>
    <p:sldId id="283" r:id="rId14"/>
    <p:sldId id="263" r:id="rId15"/>
    <p:sldId id="271" r:id="rId16"/>
    <p:sldId id="270" r:id="rId17"/>
    <p:sldId id="272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663"/>
    <a:srgbClr val="3B6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D-4237-8F62-EEF3315762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CD-4237-8F62-EEF33157623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CD-4237-8F62-EEF33157623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CD-4237-8F62-EEF3315762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9375792"/>
        <c:axId val="569374152"/>
      </c:barChart>
      <c:catAx>
        <c:axId val="56937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UA"/>
          </a:p>
        </c:txPr>
        <c:crossAx val="569374152"/>
        <c:crosses val="autoZero"/>
        <c:auto val="1"/>
        <c:lblAlgn val="ctr"/>
        <c:lblOffset val="100"/>
        <c:noMultiLvlLbl val="0"/>
      </c:catAx>
      <c:valAx>
        <c:axId val="569374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UA"/>
          </a:p>
        </c:txPr>
        <c:crossAx val="56937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B674C-47DE-4D69-824F-B768083A5652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3DA66-C4C8-47FB-AD19-85F20319C66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582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14326" y="2221138"/>
            <a:ext cx="7384596" cy="183379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/>
            </a:lvl1pPr>
          </a:lstStyle>
          <a:p>
            <a:r>
              <a:rPr lang="en-US" sz="3200" b="1" dirty="0"/>
              <a:t>TITLE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401411" y="4060814"/>
            <a:ext cx="7790160" cy="0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401411" y="6373032"/>
            <a:ext cx="1388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Co-authors:</a:t>
            </a:r>
            <a:endParaRPr lang="uk-UA" sz="1600" dirty="0"/>
          </a:p>
        </p:txBody>
      </p:sp>
      <p:sp>
        <p:nvSpPr>
          <p:cNvPr id="27" name="Объект 26"/>
          <p:cNvSpPr>
            <a:spLocks noGrp="1"/>
          </p:cNvSpPr>
          <p:nvPr>
            <p:ph sz="quarter" idx="11" hasCustomPrompt="1"/>
          </p:nvPr>
        </p:nvSpPr>
        <p:spPr>
          <a:xfrm>
            <a:off x="314325" y="285186"/>
            <a:ext cx="4151540" cy="10619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aseline="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 dirty="0"/>
              <a:t>Faculty title and department title</a:t>
            </a:r>
            <a:r>
              <a:rPr lang="uk-UA" dirty="0"/>
              <a:t> (</a:t>
            </a:r>
            <a:r>
              <a:rPr lang="en-US" dirty="0"/>
              <a:t>insert if it’s necessary</a:t>
            </a:r>
            <a:r>
              <a:rPr lang="ru-RU" dirty="0"/>
              <a:t> </a:t>
            </a:r>
            <a:r>
              <a:rPr lang="en-US" dirty="0"/>
              <a:t>only</a:t>
            </a:r>
            <a:r>
              <a:rPr lang="uk-UA" dirty="0"/>
              <a:t>)</a:t>
            </a:r>
            <a:endParaRPr lang="ru-RU" dirty="0"/>
          </a:p>
        </p:txBody>
      </p:sp>
      <p:sp>
        <p:nvSpPr>
          <p:cNvPr id="29" name="Объект 28"/>
          <p:cNvSpPr>
            <a:spLocks noGrp="1"/>
          </p:cNvSpPr>
          <p:nvPr>
            <p:ph sz="quarter" idx="12" hasCustomPrompt="1"/>
          </p:nvPr>
        </p:nvSpPr>
        <p:spPr>
          <a:xfrm>
            <a:off x="314325" y="4091089"/>
            <a:ext cx="7527471" cy="9381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Scientific degree, rank and full name of the speaker, Country</a:t>
            </a:r>
            <a:endParaRPr lang="ru-RU" dirty="0"/>
          </a:p>
        </p:txBody>
      </p:sp>
      <p:sp>
        <p:nvSpPr>
          <p:cNvPr id="30" name="Объект 28"/>
          <p:cNvSpPr>
            <a:spLocks noGrp="1"/>
          </p:cNvSpPr>
          <p:nvPr>
            <p:ph sz="quarter" idx="13" hasCustomPrompt="1"/>
          </p:nvPr>
        </p:nvSpPr>
        <p:spPr>
          <a:xfrm>
            <a:off x="1583871" y="6399710"/>
            <a:ext cx="7127422" cy="285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noProof="0" dirty="0"/>
              <a:t>co-authors list</a:t>
            </a:r>
            <a:endParaRPr lang="uk-UA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6" hasCustomPrompt="1"/>
          </p:nvPr>
        </p:nvSpPr>
        <p:spPr>
          <a:xfrm>
            <a:off x="4629150" y="283247"/>
            <a:ext cx="2718140" cy="106386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100" baseline="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 dirty="0"/>
              <a:t>Conference title</a:t>
            </a:r>
            <a:br>
              <a:rPr lang="en-US" noProof="0" dirty="0"/>
            </a:br>
            <a:r>
              <a:rPr lang="en-US" noProof="0" dirty="0"/>
              <a:t>Host university title</a:t>
            </a:r>
            <a:br>
              <a:rPr lang="en-US" noProof="0" dirty="0"/>
            </a:br>
            <a:r>
              <a:rPr lang="en-US" noProof="0" dirty="0"/>
              <a:t>City, Country</a:t>
            </a:r>
            <a:br>
              <a:rPr lang="uk-UA" noProof="0" dirty="0"/>
            </a:br>
            <a:r>
              <a:rPr lang="en-US" noProof="0" dirty="0"/>
              <a:t>Date</a:t>
            </a:r>
            <a:r>
              <a:rPr lang="uk-UA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263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танні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14326" y="2221138"/>
            <a:ext cx="7384596" cy="183379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/>
            </a:lvl1pPr>
          </a:lstStyle>
          <a:p>
            <a:r>
              <a:rPr lang="en-US" sz="3200" b="1" dirty="0"/>
              <a:t>TITLE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401411" y="4060814"/>
            <a:ext cx="7790160" cy="0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314325" y="4924928"/>
            <a:ext cx="1571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/>
              <a:t>Contacts</a:t>
            </a:r>
            <a:r>
              <a:rPr lang="uk-UA" sz="1600" b="1" dirty="0"/>
              <a:t>:</a:t>
            </a:r>
          </a:p>
        </p:txBody>
      </p:sp>
      <p:sp>
        <p:nvSpPr>
          <p:cNvPr id="27" name="Объект 26"/>
          <p:cNvSpPr>
            <a:spLocks noGrp="1"/>
          </p:cNvSpPr>
          <p:nvPr>
            <p:ph sz="quarter" idx="11" hasCustomPrompt="1"/>
          </p:nvPr>
        </p:nvSpPr>
        <p:spPr>
          <a:xfrm>
            <a:off x="314325" y="285186"/>
            <a:ext cx="4151540" cy="10619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aseline="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 dirty="0"/>
              <a:t>Faculty title and department title</a:t>
            </a:r>
            <a:r>
              <a:rPr lang="uk-UA" dirty="0"/>
              <a:t> (</a:t>
            </a:r>
            <a:r>
              <a:rPr lang="en-US" dirty="0"/>
              <a:t>insert if it’s necessary</a:t>
            </a:r>
            <a:r>
              <a:rPr lang="ru-RU" dirty="0"/>
              <a:t> </a:t>
            </a:r>
            <a:r>
              <a:rPr lang="en-US" dirty="0"/>
              <a:t>only</a:t>
            </a:r>
            <a:r>
              <a:rPr lang="uk-UA" dirty="0"/>
              <a:t>)</a:t>
            </a:r>
            <a:endParaRPr lang="ru-RU" dirty="0"/>
          </a:p>
        </p:txBody>
      </p:sp>
      <p:sp>
        <p:nvSpPr>
          <p:cNvPr id="29" name="Объект 28"/>
          <p:cNvSpPr>
            <a:spLocks noGrp="1"/>
          </p:cNvSpPr>
          <p:nvPr>
            <p:ph sz="quarter" idx="12" hasCustomPrompt="1"/>
          </p:nvPr>
        </p:nvSpPr>
        <p:spPr>
          <a:xfrm>
            <a:off x="314325" y="4091089"/>
            <a:ext cx="7527471" cy="762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Scientific degree, rank and full name of the speaker, Country</a:t>
            </a:r>
            <a:endParaRPr lang="ru-RU" dirty="0"/>
          </a:p>
        </p:txBody>
      </p:sp>
      <p:sp>
        <p:nvSpPr>
          <p:cNvPr id="30" name="Объект 28"/>
          <p:cNvSpPr>
            <a:spLocks noGrp="1"/>
          </p:cNvSpPr>
          <p:nvPr>
            <p:ph sz="quarter" idx="13" hasCustomPrompt="1"/>
          </p:nvPr>
        </p:nvSpPr>
        <p:spPr>
          <a:xfrm>
            <a:off x="1608363" y="6399710"/>
            <a:ext cx="7102929" cy="285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noProof="0" dirty="0"/>
              <a:t>co-authors list</a:t>
            </a:r>
            <a:endParaRPr lang="uk-UA" noProof="0" dirty="0"/>
          </a:p>
        </p:txBody>
      </p:sp>
      <p:sp>
        <p:nvSpPr>
          <p:cNvPr id="31" name="Объект 28"/>
          <p:cNvSpPr>
            <a:spLocks noGrp="1"/>
          </p:cNvSpPr>
          <p:nvPr>
            <p:ph sz="quarter" idx="14" hasCustomPrompt="1"/>
          </p:nvPr>
        </p:nvSpPr>
        <p:spPr>
          <a:xfrm>
            <a:off x="1356630" y="4953391"/>
            <a:ext cx="5968094" cy="26747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noProof="0" dirty="0"/>
              <a:t>e-mail</a:t>
            </a:r>
            <a:r>
              <a:rPr lang="uk-UA" noProof="0" dirty="0"/>
              <a:t> </a:t>
            </a:r>
            <a:r>
              <a:rPr lang="en-US" noProof="0" dirty="0"/>
              <a:t>or/and phone number for messengers </a:t>
            </a:r>
            <a:endParaRPr lang="uk-UA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6" hasCustomPrompt="1"/>
          </p:nvPr>
        </p:nvSpPr>
        <p:spPr>
          <a:xfrm>
            <a:off x="4629150" y="283247"/>
            <a:ext cx="2718140" cy="106386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100" baseline="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 dirty="0"/>
              <a:t>Conference title</a:t>
            </a:r>
            <a:br>
              <a:rPr lang="en-US" noProof="0" dirty="0"/>
            </a:br>
            <a:r>
              <a:rPr lang="en-US" noProof="0" dirty="0"/>
              <a:t>Host university title</a:t>
            </a:r>
            <a:br>
              <a:rPr lang="en-US" noProof="0" dirty="0"/>
            </a:br>
            <a:r>
              <a:rPr lang="en-US" noProof="0" dirty="0"/>
              <a:t>City, Country</a:t>
            </a:r>
            <a:br>
              <a:rPr lang="uk-UA" noProof="0" dirty="0"/>
            </a:br>
            <a:r>
              <a:rPr lang="en-US" noProof="0" dirty="0"/>
              <a:t>Date</a:t>
            </a:r>
            <a:r>
              <a:rPr lang="uk-UA" noProof="0" dirty="0"/>
              <a:t>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401411" y="6373032"/>
            <a:ext cx="1388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Co-authors:</a:t>
            </a:r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val="76733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із назво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9" y="6073030"/>
            <a:ext cx="11268479" cy="606553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470820" y="6392634"/>
            <a:ext cx="587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C56AA3-0D82-44D9-83B2-C252F27638A7}" type="slidenum">
              <a:rPr lang="ru-RU" sz="1600" smtClean="0"/>
              <a:pPr algn="ctr"/>
              <a:t>‹№›</a:t>
            </a:fld>
            <a:endParaRPr lang="ru-RU" sz="16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176009" y="220889"/>
            <a:ext cx="11817327" cy="9636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baseline="0"/>
            </a:lvl1pPr>
            <a:lvl2pPr marL="457200" indent="0">
              <a:buNone/>
              <a:defRPr sz="2800" b="1"/>
            </a:lvl2pPr>
            <a:lvl3pPr marL="914400" indent="0">
              <a:buNone/>
              <a:defRPr sz="2800" b="1"/>
            </a:lvl3pPr>
            <a:lvl4pPr marL="1371600" indent="0">
              <a:buNone/>
              <a:defRPr sz="2800" b="1"/>
            </a:lvl4pPr>
            <a:lvl5pPr marL="1828800" indent="0">
              <a:buNone/>
              <a:defRPr sz="2800" b="1"/>
            </a:lvl5pPr>
          </a:lstStyle>
          <a:p>
            <a:pPr lvl="0"/>
            <a:r>
              <a:rPr lang="en-US" dirty="0"/>
              <a:t>SLIDE TITLE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2916" y="6325828"/>
            <a:ext cx="9960655" cy="23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aseline="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 noProof="0" dirty="0"/>
              <a:t>Speaker name</a:t>
            </a:r>
            <a:r>
              <a:rPr lang="uk-UA" noProof="0" dirty="0"/>
              <a:t>. </a:t>
            </a:r>
            <a:r>
              <a:rPr lang="en-US" noProof="0" dirty="0"/>
              <a:t>University title</a:t>
            </a:r>
            <a:r>
              <a:rPr lang="uk-UA" noProof="0" dirty="0"/>
              <a:t>. </a:t>
            </a:r>
            <a:r>
              <a:rPr lang="en-US" noProof="0" dirty="0"/>
              <a:t>Not necessary</a:t>
            </a:r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680843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без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9" y="6073030"/>
            <a:ext cx="11268479" cy="60655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470820" y="6392634"/>
            <a:ext cx="587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C56AA3-0D82-44D9-83B2-C252F27638A7}" type="slidenum">
              <a:rPr lang="ru-RU" sz="1600" smtClean="0"/>
              <a:pPr algn="ctr"/>
              <a:t>‹№›</a:t>
            </a:fld>
            <a:endParaRPr lang="ru-RU" sz="1600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2916" y="6325828"/>
            <a:ext cx="9960655" cy="23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aseline="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 noProof="0" dirty="0"/>
              <a:t>Speaker name</a:t>
            </a:r>
            <a:r>
              <a:rPr lang="uk-UA" noProof="0" dirty="0"/>
              <a:t>. </a:t>
            </a:r>
            <a:r>
              <a:rPr lang="en-US" noProof="0" dirty="0"/>
              <a:t>University title</a:t>
            </a:r>
            <a:r>
              <a:rPr lang="uk-UA" noProof="0" dirty="0"/>
              <a:t>. </a:t>
            </a:r>
            <a:r>
              <a:rPr lang="en-US" noProof="0" dirty="0"/>
              <a:t>Not necessary</a:t>
            </a:r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761681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озді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2015" y="2346098"/>
            <a:ext cx="6174921" cy="2165803"/>
          </a:xfrm>
          <a:prstGeom prst="rect">
            <a:avLst/>
          </a:prstGeom>
        </p:spPr>
        <p:txBody>
          <a:bodyPr anchor="ctr"/>
          <a:lstStyle>
            <a:lvl1pPr>
              <a:defRPr sz="3200" b="1"/>
            </a:lvl1pPr>
          </a:lstStyle>
          <a:p>
            <a:r>
              <a:rPr lang="en-US" noProof="0" dirty="0"/>
              <a:t>Chapter title</a:t>
            </a:r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139923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озділ зі з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2015" y="434171"/>
            <a:ext cx="5977345" cy="571669"/>
          </a:xfrm>
          <a:prstGeom prst="rect">
            <a:avLst/>
          </a:prstGeom>
        </p:spPr>
        <p:txBody>
          <a:bodyPr anchor="b"/>
          <a:lstStyle>
            <a:lvl1pPr>
              <a:defRPr sz="3200" b="1"/>
            </a:lvl1pPr>
          </a:lstStyle>
          <a:p>
            <a:r>
              <a:rPr lang="en-US" noProof="0" dirty="0"/>
              <a:t>Chapter title</a:t>
            </a:r>
            <a:endParaRPr lang="uk-UA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332014" y="1172037"/>
            <a:ext cx="5977345" cy="5424706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  <a:lvl2pPr marL="914400" indent="-45720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title</a:t>
            </a:r>
            <a:endParaRPr lang="uk-UA" dirty="0"/>
          </a:p>
          <a:p>
            <a:pPr lvl="0"/>
            <a:r>
              <a:rPr lang="en-US" dirty="0"/>
              <a:t>title</a:t>
            </a:r>
            <a:endParaRPr lang="uk-UA" dirty="0"/>
          </a:p>
          <a:p>
            <a:pPr lvl="0"/>
            <a:r>
              <a:rPr lang="en-US" dirty="0"/>
              <a:t>title</a:t>
            </a:r>
            <a:endParaRPr lang="uk-UA" dirty="0"/>
          </a:p>
          <a:p>
            <a:pPr lvl="0"/>
            <a:r>
              <a:rPr lang="en-US" dirty="0"/>
              <a:t>title</a:t>
            </a:r>
            <a:endParaRPr lang="ru-RU" dirty="0"/>
          </a:p>
          <a:p>
            <a:pPr lvl="0"/>
            <a:endParaRPr lang="ru-RU" dirty="0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 flipV="1">
            <a:off x="418035" y="1005840"/>
            <a:ext cx="6024327" cy="15776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880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52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1" r:id="rId4"/>
    <p:sldLayoutId id="2147483652" r:id="rId5"/>
    <p:sldLayoutId id="214748365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9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2015" y="4511901"/>
            <a:ext cx="699966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Даний файл містить інструкції з використання і приклади макетів.</a:t>
            </a:r>
            <a:br>
              <a:rPr lang="uk-UA" sz="1600" dirty="0"/>
            </a:br>
            <a:r>
              <a:rPr lang="uk-UA" sz="1600" dirty="0"/>
              <a:t>Якщо ви бажаєте створити презентацію, то після ознайомлення </a:t>
            </a:r>
            <a:br>
              <a:rPr lang="uk-UA" sz="1600" dirty="0"/>
            </a:br>
            <a:r>
              <a:rPr lang="uk-UA" sz="1600" dirty="0"/>
              <a:t>із інструкціями потрібно видалити перші 12 слайдів. </a:t>
            </a:r>
            <a:br>
              <a:rPr lang="uk-UA" sz="1600" dirty="0"/>
            </a:br>
            <a:r>
              <a:rPr lang="uk-UA" sz="1600" dirty="0"/>
              <a:t>Наступні слайди можна використовувати як шаблони.</a:t>
            </a:r>
          </a:p>
          <a:p>
            <a:endParaRPr lang="uk-UA" sz="1600" dirty="0"/>
          </a:p>
          <a:p>
            <a:r>
              <a:rPr lang="uk-UA" sz="1200" dirty="0"/>
              <a:t>УВАГА! Якщо ви не заповните такі поля як «Назва слайду», «Назва факультету» тощо, </a:t>
            </a:r>
            <a:br>
              <a:rPr lang="uk-UA" sz="1200" dirty="0"/>
            </a:br>
            <a:r>
              <a:rPr lang="uk-UA" sz="1200" dirty="0"/>
              <a:t>то при показі презентації шаблонний текст в цих полях не буде видно.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32015" y="2189576"/>
            <a:ext cx="6174921" cy="2165803"/>
          </a:xfrm>
        </p:spPr>
        <p:txBody>
          <a:bodyPr/>
          <a:lstStyle/>
          <a:p>
            <a:pPr marL="0" indent="0"/>
            <a:r>
              <a:rPr lang="uk-UA" dirty="0"/>
              <a:t>ШАБЛОН ПРЕЗЕНТАЦІЇ</a:t>
            </a:r>
            <a:br>
              <a:rPr lang="uk-UA" dirty="0"/>
            </a:br>
            <a:r>
              <a:rPr lang="uk-UA" dirty="0"/>
              <a:t>для виступів на конференціях </a:t>
            </a:r>
            <a:br>
              <a:rPr lang="uk-UA" dirty="0"/>
            </a:br>
            <a:r>
              <a:rPr lang="uk-UA" dirty="0"/>
              <a:t>та публічних заходах</a:t>
            </a:r>
            <a:br>
              <a:rPr lang="en-US" dirty="0"/>
            </a:br>
            <a:r>
              <a:rPr lang="en-US" dirty="0"/>
              <a:t>(</a:t>
            </a:r>
            <a:r>
              <a:rPr lang="uk-UA" dirty="0"/>
              <a:t>англійська версія</a:t>
            </a:r>
            <a:r>
              <a:rPr lang="en-US" dirty="0"/>
              <a:t>)</a:t>
            </a:r>
            <a:endParaRPr lang="ru-RU" dirty="0"/>
          </a:p>
        </p:txBody>
      </p:sp>
      <p:pic>
        <p:nvPicPr>
          <p:cNvPr id="4" name="Рисунок 3" descr="Зображення, що містить текст&#10;&#10;Автоматично згенерований опис">
            <a:extLst>
              <a:ext uri="{FF2B5EF4-FFF2-40B4-BE49-F238E27FC236}">
                <a16:creationId xmlns:a16="http://schemas.microsoft.com/office/drawing/2014/main" id="{3763979C-4049-0819-E6C3-6A12F8F1F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15" y="371474"/>
            <a:ext cx="2495311" cy="104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16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First </a:t>
            </a:r>
            <a:endParaRPr lang="uk-UA" dirty="0"/>
          </a:p>
          <a:p>
            <a:r>
              <a:rPr lang="en-US" dirty="0"/>
              <a:t>Second</a:t>
            </a:r>
            <a:endParaRPr lang="uk-UA" dirty="0"/>
          </a:p>
          <a:p>
            <a:r>
              <a:rPr lang="en-US" dirty="0"/>
              <a:t>Third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496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60000" t="-8000" r="-60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Probabilistic approach to estimation of the rocks stability in affected area of coal-face works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The department of Higher Mathematics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i="1" dirty="0"/>
              <a:t>Dr. hab., prof. </a:t>
            </a:r>
            <a:r>
              <a:rPr lang="en-US" i="1" dirty="0" err="1"/>
              <a:t>Olena</a:t>
            </a:r>
            <a:r>
              <a:rPr lang="en-US" i="1" dirty="0"/>
              <a:t> SDVYZHKOVA, Ukraine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Ph.D. </a:t>
            </a:r>
            <a:r>
              <a:rPr lang="en-US" dirty="0" err="1"/>
              <a:t>Dmytro</a:t>
            </a:r>
            <a:r>
              <a:rPr lang="en-US" dirty="0"/>
              <a:t> </a:t>
            </a:r>
            <a:r>
              <a:rPr lang="en-US" dirty="0" err="1"/>
              <a:t>Babets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Theory and Technology of Rock Excavation</a:t>
            </a:r>
            <a:endParaRPr lang="uk-UA" dirty="0"/>
          </a:p>
          <a:p>
            <a:r>
              <a:rPr lang="en-US" dirty="0"/>
              <a:t>TU </a:t>
            </a:r>
            <a:r>
              <a:rPr lang="en-US" dirty="0" err="1"/>
              <a:t>Bergakademie</a:t>
            </a:r>
            <a:r>
              <a:rPr lang="en-US" dirty="0"/>
              <a:t> Freiberg</a:t>
            </a:r>
            <a:br>
              <a:rPr lang="en-US" dirty="0"/>
            </a:br>
            <a:r>
              <a:rPr lang="en-US" dirty="0" err="1"/>
              <a:t>Freiberg</a:t>
            </a:r>
            <a:r>
              <a:rPr lang="en-US" dirty="0"/>
              <a:t>, Germany</a:t>
            </a:r>
            <a:endParaRPr lang="uk-UA" dirty="0"/>
          </a:p>
          <a:p>
            <a:pPr>
              <a:spcBef>
                <a:spcPts val="0"/>
              </a:spcBef>
            </a:pPr>
            <a:r>
              <a:rPr lang="uk-UA" dirty="0"/>
              <a:t>10.12.2012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507" y="5357384"/>
            <a:ext cx="349641" cy="3503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377" y="5352171"/>
            <a:ext cx="350301" cy="3496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377" y="4914271"/>
            <a:ext cx="349641" cy="34964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238148" y="5363258"/>
            <a:ext cx="19847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+38 067 111 222 33</a:t>
            </a:r>
            <a:endParaRPr lang="uk-UA" sz="1600" b="1" dirty="0"/>
          </a:p>
        </p:txBody>
      </p:sp>
      <p:sp>
        <p:nvSpPr>
          <p:cNvPr id="19" name="Объект 1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uk-UA" dirty="0"/>
              <a:t>        </a:t>
            </a:r>
            <a:r>
              <a:rPr lang="en-US" dirty="0"/>
              <a:t>sdvyzhkova@ntudp.com</a:t>
            </a:r>
            <a:r>
              <a:rPr lang="uk-UA" dirty="0"/>
              <a:t> </a:t>
            </a:r>
            <a:endParaRPr lang="uk-UA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817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Приклади пустих слайдів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719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63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248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873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570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826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26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Інструкція з використання шаблону презентації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009" y="1591783"/>
            <a:ext cx="39774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Шаблон має декілька варіантів слайдів:</a:t>
            </a:r>
          </a:p>
          <a:p>
            <a:pPr marL="342900" indent="-342900">
              <a:buAutoNum type="arabicPeriod"/>
            </a:pPr>
            <a:r>
              <a:rPr lang="uk-UA" sz="1600" dirty="0"/>
              <a:t>Титульний</a:t>
            </a:r>
          </a:p>
          <a:p>
            <a:pPr marL="342900" indent="-342900">
              <a:buAutoNum type="arabicPeriod"/>
            </a:pPr>
            <a:r>
              <a:rPr lang="uk-UA" sz="1600" dirty="0"/>
              <a:t>Рядовий слайд із назвою</a:t>
            </a:r>
          </a:p>
          <a:p>
            <a:pPr marL="342900" indent="-342900">
              <a:buAutoNum type="arabicPeriod"/>
            </a:pPr>
            <a:r>
              <a:rPr lang="uk-UA" sz="1600" dirty="0"/>
              <a:t>Рядовий слайд без назви</a:t>
            </a:r>
          </a:p>
          <a:p>
            <a:pPr marL="342900" indent="-342900">
              <a:buAutoNum type="arabicPeriod"/>
            </a:pPr>
            <a:r>
              <a:rPr lang="uk-UA" sz="1600" dirty="0"/>
              <a:t>Слайд для нового розділу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76009" y="2926312"/>
            <a:ext cx="41276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Для того, щоб змінити варіант слайду,</a:t>
            </a:r>
          </a:p>
          <a:p>
            <a:r>
              <a:rPr lang="uk-UA" sz="1600" dirty="0"/>
              <a:t>треба на пустому місці слайду </a:t>
            </a:r>
            <a:r>
              <a:rPr lang="uk-UA" sz="1600" dirty="0" err="1"/>
              <a:t>клікнути</a:t>
            </a:r>
            <a:r>
              <a:rPr lang="uk-UA" sz="1600" dirty="0"/>
              <a:t> </a:t>
            </a:r>
          </a:p>
          <a:p>
            <a:r>
              <a:rPr lang="uk-UA" sz="1600" dirty="0"/>
              <a:t>правою кнопкою миші, щоб викликати</a:t>
            </a:r>
            <a:br>
              <a:rPr lang="uk-UA" sz="1600" dirty="0"/>
            </a:br>
            <a:r>
              <a:rPr lang="uk-UA" sz="1600" dirty="0"/>
              <a:t>контекстне меню і обрати пункт «Макет».</a:t>
            </a:r>
            <a:br>
              <a:rPr lang="ru-RU" sz="1600" dirty="0"/>
            </a:br>
            <a:r>
              <a:rPr lang="uk-UA" sz="1600" dirty="0"/>
              <a:t>Відобразиться набір доступних варіантів.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009" y="1184502"/>
            <a:ext cx="2944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Варіанти макету слайду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9847" y="4433836"/>
            <a:ext cx="107458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Макет «Титул». Для першого слайду презентації. </a:t>
            </a:r>
          </a:p>
          <a:p>
            <a:r>
              <a:rPr lang="uk-UA" sz="1600" dirty="0"/>
              <a:t>Макет «Останній слайд». Для останнього слайду презентації, що містить контактні дані. </a:t>
            </a:r>
          </a:p>
          <a:p>
            <a:r>
              <a:rPr lang="uk-UA" sz="1600" dirty="0"/>
              <a:t>Макет «Слайд із назвою» - основний варіант рядового слайду презентації. </a:t>
            </a:r>
          </a:p>
          <a:p>
            <a:r>
              <a:rPr lang="uk-UA" sz="1600" dirty="0"/>
              <a:t>Макет «Слайд без назви» - рядовий слайд презентації без назви.</a:t>
            </a:r>
          </a:p>
          <a:p>
            <a:r>
              <a:rPr lang="uk-UA" sz="1600" dirty="0"/>
              <a:t>Макет «Розділ» - для слайдів, що є початковим слайдом нового розділу.</a:t>
            </a:r>
            <a:endParaRPr lang="pl-PL" sz="1600" dirty="0"/>
          </a:p>
          <a:p>
            <a:r>
              <a:rPr lang="uk-UA" sz="1600" dirty="0"/>
              <a:t>Макет «Розділ</a:t>
            </a:r>
            <a:r>
              <a:rPr lang="pl-PL" sz="1600" dirty="0"/>
              <a:t> </a:t>
            </a:r>
            <a:r>
              <a:rPr lang="uk-UA" sz="1600" dirty="0"/>
              <a:t>зі змістом» - для слайдів, що є початковим слайдом нового розділу, де потрібно додавати зміст.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4F5306-DE93-4BC7-C659-198998642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852" y="1001515"/>
            <a:ext cx="3599849" cy="350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37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CD6838E-3D42-699E-13B8-F31FC96F4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314" y="1144207"/>
            <a:ext cx="3219899" cy="490606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Інструкція з використання шаблону презентації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009" y="1732488"/>
            <a:ext cx="40184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У титульного слайду та слайду-розділу </a:t>
            </a:r>
            <a:br>
              <a:rPr lang="uk-UA" sz="1600" dirty="0"/>
            </a:br>
            <a:r>
              <a:rPr lang="uk-UA" sz="1600" dirty="0"/>
              <a:t>можна змінити фонове зображення.</a:t>
            </a:r>
            <a:br>
              <a:rPr lang="uk-UA" sz="1600" dirty="0"/>
            </a:br>
            <a:r>
              <a:rPr lang="uk-UA" sz="1600" dirty="0"/>
              <a:t>Для цього потрібно на пустому місці </a:t>
            </a:r>
          </a:p>
          <a:p>
            <a:r>
              <a:rPr lang="uk-UA" sz="1600" dirty="0"/>
              <a:t>такого слайду </a:t>
            </a:r>
            <a:r>
              <a:rPr lang="uk-UA" sz="1600" dirty="0" err="1"/>
              <a:t>клікнути</a:t>
            </a:r>
            <a:r>
              <a:rPr lang="uk-UA" sz="1600" dirty="0"/>
              <a:t> правою кнопкою </a:t>
            </a:r>
            <a:br>
              <a:rPr lang="uk-UA" sz="1600" dirty="0"/>
            </a:br>
            <a:r>
              <a:rPr lang="uk-UA" sz="1600" dirty="0"/>
              <a:t>миші, щоб викликати контекстне меню </a:t>
            </a:r>
            <a:br>
              <a:rPr lang="uk-UA" sz="1600" dirty="0"/>
            </a:br>
            <a:r>
              <a:rPr lang="uk-UA" sz="1600" dirty="0"/>
              <a:t>і обрати пункт «Формат фону».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865732" y="1184502"/>
            <a:ext cx="42144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Для фону потрібно обирати фотографії </a:t>
            </a:r>
            <a:br>
              <a:rPr lang="uk-UA" sz="1600" dirty="0"/>
            </a:br>
            <a:r>
              <a:rPr lang="uk-UA" sz="1600" dirty="0"/>
              <a:t>високої якості та великого розміру.</a:t>
            </a:r>
            <a:br>
              <a:rPr lang="uk-UA" sz="1600" dirty="0"/>
            </a:br>
            <a:r>
              <a:rPr lang="uk-UA" sz="1600" dirty="0"/>
              <a:t>Висота зображення повинна бути </a:t>
            </a:r>
            <a:br>
              <a:rPr lang="uk-UA" sz="1600" dirty="0"/>
            </a:br>
            <a:r>
              <a:rPr lang="uk-UA" sz="1600" dirty="0"/>
              <a:t>більшою за 1080 пікселів.</a:t>
            </a:r>
          </a:p>
          <a:p>
            <a:endParaRPr lang="uk-UA" sz="1600" dirty="0"/>
          </a:p>
          <a:p>
            <a:r>
              <a:rPr lang="uk-UA" sz="1600" dirty="0"/>
              <a:t>Послідовність дій:</a:t>
            </a:r>
          </a:p>
          <a:p>
            <a:r>
              <a:rPr lang="uk-UA" sz="1600" dirty="0"/>
              <a:t>1 – обрати пункт «Рисунок або текстура»</a:t>
            </a:r>
          </a:p>
          <a:p>
            <a:r>
              <a:rPr lang="uk-UA" sz="1600" dirty="0"/>
              <a:t>2 – Натиснути кнопку «Файл» і обрати </a:t>
            </a:r>
            <a:br>
              <a:rPr lang="uk-UA" sz="1600" dirty="0"/>
            </a:br>
            <a:r>
              <a:rPr lang="uk-UA" sz="1600" dirty="0"/>
              <a:t>файл зображення</a:t>
            </a:r>
          </a:p>
          <a:p>
            <a:endParaRPr lang="uk-UA" sz="1600" dirty="0"/>
          </a:p>
          <a:p>
            <a:r>
              <a:rPr lang="uk-UA" sz="1600" dirty="0"/>
              <a:t>Якщо ви хочете посунути зображення так, щоб його було краще видно, то можна це зробити так:</a:t>
            </a:r>
            <a:br>
              <a:rPr lang="uk-UA" sz="1600" dirty="0"/>
            </a:br>
            <a:r>
              <a:rPr lang="uk-UA" sz="1600" dirty="0"/>
              <a:t>- вписати в поля (3) і (4) ОДНАКОВІ значення зсуву зображення із різними знаками (в (3) – </a:t>
            </a:r>
            <a:r>
              <a:rPr lang="uk-UA" sz="1600" dirty="0" err="1"/>
              <a:t>додатнє</a:t>
            </a:r>
            <a:r>
              <a:rPr lang="uk-UA" sz="1600" dirty="0"/>
              <a:t>, в (4) – від’ємне).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382529" y="2806290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93051" y="26216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382529" y="3815426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93051" y="36307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382529" y="4898704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093051" y="471403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377635" y="5161564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88157" y="497689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009" y="5561786"/>
            <a:ext cx="39072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/>
              <a:t>* Пояснення наведено для версії </a:t>
            </a:r>
            <a:r>
              <a:rPr lang="pl-PL" sz="1050" dirty="0"/>
              <a:t>Microsoft PowerPoint 2016</a:t>
            </a:r>
            <a:r>
              <a:rPr lang="uk-UA" sz="1050" dirty="0"/>
              <a:t>, </a:t>
            </a:r>
            <a:br>
              <a:rPr lang="uk-UA" sz="1050" dirty="0"/>
            </a:br>
            <a:r>
              <a:rPr lang="uk-UA" sz="1050" dirty="0"/>
              <a:t>але для інших версій процес виглядає аналогічно.</a:t>
            </a:r>
            <a:endParaRPr lang="ru-RU" sz="1050" dirty="0"/>
          </a:p>
        </p:txBody>
      </p:sp>
      <p:sp>
        <p:nvSpPr>
          <p:cNvPr id="23" name="TextBox 22"/>
          <p:cNvSpPr txBox="1"/>
          <p:nvPr/>
        </p:nvSpPr>
        <p:spPr>
          <a:xfrm>
            <a:off x="7865732" y="5216375"/>
            <a:ext cx="421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/>
              <a:t>Наприклад, для того, щоб змістити зображення, потрібно у поле (3) вписати значення  20%,</a:t>
            </a:r>
            <a:br>
              <a:rPr lang="uk-UA" sz="1200" dirty="0"/>
            </a:br>
            <a:r>
              <a:rPr lang="uk-UA" sz="1200" dirty="0"/>
              <a:t>	     а в поле (4) значення -20%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6009" y="1262695"/>
            <a:ext cx="346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Зміна фонового зображення</a:t>
            </a:r>
            <a:endParaRPr lang="ru-RU" b="1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3846717-B4B4-56F8-BF05-8E8FBFFC9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779" y="3292523"/>
            <a:ext cx="1692548" cy="225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1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031" y="4571099"/>
            <a:ext cx="353599" cy="353599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Колекція іконок для використання в презентаціях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008" y="680246"/>
            <a:ext cx="10714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Ви можете використовувати такі іконки для слайдів із контактною інформацією або для розміщення посилань на файли чи сторінки з корисною інформацією при підготовці лекційних презентацій.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6572" y="6271730"/>
            <a:ext cx="10800498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uk-UA" sz="1200" dirty="0"/>
              <a:t>Для використання іконки, потрібно скопіювати її разом з написом та замінити напис на посилання або адресу.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2503732"/>
            <a:ext cx="351184" cy="351184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1684294"/>
            <a:ext cx="355152" cy="354490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2922604"/>
            <a:ext cx="351184" cy="350522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3329904"/>
            <a:ext cx="355152" cy="355152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2090047"/>
            <a:ext cx="355152" cy="355152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2477701"/>
            <a:ext cx="353599" cy="35359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2071593"/>
            <a:ext cx="353599" cy="354259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44" y="4115930"/>
            <a:ext cx="350301" cy="350301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004" y="4936536"/>
            <a:ext cx="349641" cy="349641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1" y="2486873"/>
            <a:ext cx="349641" cy="350301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45" y="3704244"/>
            <a:ext cx="350301" cy="350301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5456171"/>
            <a:ext cx="353599" cy="353599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8" y="2073574"/>
            <a:ext cx="349641" cy="350301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1662215"/>
            <a:ext cx="349641" cy="349641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2899173"/>
            <a:ext cx="353599" cy="353599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1" y="2899391"/>
            <a:ext cx="350301" cy="350301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5041673"/>
            <a:ext cx="350301" cy="349641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44" y="4526689"/>
            <a:ext cx="350301" cy="350301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4632003"/>
            <a:ext cx="349641" cy="350301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4220645"/>
            <a:ext cx="350301" cy="349641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1" y="1662215"/>
            <a:ext cx="349641" cy="349641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681082" y="1667758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/>
              <a:t>E-mail</a:t>
            </a:r>
            <a:endParaRPr lang="uk-UA" sz="16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681082" y="2079447"/>
            <a:ext cx="2093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Мобільний телефон</a:t>
            </a:r>
            <a:endParaRPr lang="uk-UA" sz="16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681082" y="2492746"/>
            <a:ext cx="238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Стаціонарний телефон</a:t>
            </a:r>
            <a:endParaRPr lang="uk-UA" sz="16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681082" y="2905264"/>
            <a:ext cx="753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Skype</a:t>
            </a:r>
            <a:endParaRPr lang="uk-UA" sz="16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682341" y="4226188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WhatsApp</a:t>
            </a:r>
            <a:endParaRPr lang="uk-UA" sz="16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682341" y="4637877"/>
            <a:ext cx="658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Viber</a:t>
            </a:r>
            <a:endParaRPr lang="uk-UA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682341" y="5051176"/>
            <a:ext cx="10275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Telegram</a:t>
            </a:r>
            <a:endParaRPr lang="uk-UA" sz="1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682341" y="5463694"/>
            <a:ext cx="2156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Facebook Messenger</a:t>
            </a:r>
            <a:endParaRPr lang="uk-UA" sz="16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3706221" y="1667758"/>
            <a:ext cx="2616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Онлайн-сховище НТУ ДП</a:t>
            </a:r>
            <a:endParaRPr lang="uk-UA" sz="16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3706221" y="2071924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Dropbox</a:t>
            </a:r>
            <a:endParaRPr lang="uk-UA" sz="16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3706221" y="2485223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Google Drive</a:t>
            </a:r>
            <a:endParaRPr lang="uk-UA" sz="16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3706221" y="2897741"/>
            <a:ext cx="1941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Microsoft OneDrive</a:t>
            </a:r>
            <a:endParaRPr lang="uk-UA" sz="16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3711252" y="3710117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LinkedIn</a:t>
            </a:r>
            <a:endParaRPr lang="uk-UA" sz="16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3711252" y="4114283"/>
            <a:ext cx="1083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Facebook</a:t>
            </a:r>
            <a:endParaRPr lang="uk-UA" sz="16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3711252" y="4527582"/>
            <a:ext cx="788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Twitter</a:t>
            </a:r>
            <a:endParaRPr lang="uk-UA" sz="16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3711252" y="494010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Instagram</a:t>
            </a:r>
            <a:endParaRPr lang="uk-UA" sz="16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239733" y="1316120"/>
            <a:ext cx="20350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Основні контакти: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2082" y="3874550"/>
            <a:ext cx="1525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err="1"/>
              <a:t>Месенджери</a:t>
            </a:r>
            <a:r>
              <a:rPr lang="uk-UA" sz="1600" b="1" dirty="0"/>
              <a:t>: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273726" y="1316120"/>
            <a:ext cx="19875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Онлайн-сховища: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273726" y="3358479"/>
            <a:ext cx="20254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Соціальні мережі: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4160708"/>
            <a:ext cx="363999" cy="363999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7339704" y="1693789"/>
            <a:ext cx="20190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Google </a:t>
            </a:r>
            <a:r>
              <a:rPr lang="uk-UA" sz="1600" dirty="0"/>
              <a:t>Презентації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339704" y="2097955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SlideShare</a:t>
            </a:r>
            <a:endParaRPr lang="uk-UA" sz="1600" b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7339704" y="2511254"/>
            <a:ext cx="15760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Microsoft Sway</a:t>
            </a:r>
            <a:endParaRPr lang="uk-UA" sz="1600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7339704" y="2923772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Prezi</a:t>
            </a:r>
            <a:endParaRPr lang="uk-UA" sz="1600" b="1" dirty="0"/>
          </a:p>
        </p:txBody>
      </p:sp>
      <p:sp>
        <p:nvSpPr>
          <p:cNvPr id="120" name="TextBox 119"/>
          <p:cNvSpPr txBox="1"/>
          <p:nvPr/>
        </p:nvSpPr>
        <p:spPr>
          <a:xfrm>
            <a:off x="7344735" y="4163189"/>
            <a:ext cx="1373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Google </a:t>
            </a:r>
            <a:r>
              <a:rPr lang="uk-UA" sz="1600" dirty="0"/>
              <a:t>Фото</a:t>
            </a:r>
            <a:endParaRPr lang="uk-UA" sz="1600" b="1" dirty="0"/>
          </a:p>
        </p:txBody>
      </p:sp>
      <p:sp>
        <p:nvSpPr>
          <p:cNvPr id="123" name="TextBox 122"/>
          <p:cNvSpPr txBox="1"/>
          <p:nvPr/>
        </p:nvSpPr>
        <p:spPr>
          <a:xfrm>
            <a:off x="6907209" y="1342151"/>
            <a:ext cx="3374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Онлайн-редактори презентацій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907209" y="3819277"/>
            <a:ext cx="1604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err="1"/>
              <a:t>Фотохостінги</a:t>
            </a:r>
            <a:r>
              <a:rPr lang="uk-UA" sz="1600" b="1" dirty="0"/>
              <a:t>: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7348128" y="3344004"/>
            <a:ext cx="740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Slides</a:t>
            </a:r>
            <a:endParaRPr lang="uk-UA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339" y="4158925"/>
            <a:ext cx="357810" cy="357136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608" y="4575777"/>
            <a:ext cx="350301" cy="349641"/>
          </a:xfrm>
          <a:prstGeom prst="rect">
            <a:avLst/>
          </a:prstGeom>
        </p:spPr>
      </p:pic>
      <p:sp>
        <p:nvSpPr>
          <p:cNvPr id="129" name="TextBox 128"/>
          <p:cNvSpPr txBox="1"/>
          <p:nvPr/>
        </p:nvSpPr>
        <p:spPr>
          <a:xfrm>
            <a:off x="9441879" y="4164283"/>
            <a:ext cx="761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Vimeo</a:t>
            </a:r>
            <a:endParaRPr lang="uk-UA" sz="16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9441879" y="4577582"/>
            <a:ext cx="92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Youtube</a:t>
            </a:r>
            <a:endParaRPr lang="uk-UA" sz="1600" b="1" dirty="0"/>
          </a:p>
        </p:txBody>
      </p:sp>
      <p:sp>
        <p:nvSpPr>
          <p:cNvPr id="132" name="TextBox 131"/>
          <p:cNvSpPr txBox="1"/>
          <p:nvPr/>
        </p:nvSpPr>
        <p:spPr>
          <a:xfrm>
            <a:off x="9004353" y="3820371"/>
            <a:ext cx="16609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err="1"/>
              <a:t>Відеохостінги</a:t>
            </a:r>
            <a:r>
              <a:rPr lang="uk-UA" sz="1600" b="1" dirty="0"/>
              <a:t>: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7335302" y="4568194"/>
            <a:ext cx="570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Flikr</a:t>
            </a:r>
            <a:endParaRPr lang="uk-UA" sz="1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21" y="3311826"/>
            <a:ext cx="356833" cy="357506"/>
          </a:xfrm>
          <a:prstGeom prst="rect">
            <a:avLst/>
          </a:prstGeom>
        </p:spPr>
      </p:pic>
      <p:sp>
        <p:nvSpPr>
          <p:cNvPr id="135" name="TextBox 134"/>
          <p:cNvSpPr txBox="1"/>
          <p:nvPr/>
        </p:nvSpPr>
        <p:spPr>
          <a:xfrm>
            <a:off x="692303" y="3319195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Адреса</a:t>
            </a:r>
            <a:endParaRPr lang="uk-UA" sz="1600" b="1" dirty="0"/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047" y="5311921"/>
            <a:ext cx="351411" cy="350749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6954169" y="5309937"/>
            <a:ext cx="1306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Інші сайти:</a:t>
            </a:r>
          </a:p>
        </p:txBody>
      </p:sp>
    </p:spTree>
    <p:extLst>
      <p:ext uri="{BB962C8B-B14F-4D97-AF65-F5344CB8AC3E}">
        <p14:creationId xmlns:p14="http://schemas.microsoft.com/office/powerpoint/2010/main" val="3824422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Колекція іконок для використання в презентаціях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008" y="770864"/>
            <a:ext cx="107144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Приклади використання іконок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055" y="5277276"/>
            <a:ext cx="350301" cy="35030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849" y="5283305"/>
            <a:ext cx="349641" cy="34964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78" y="3570737"/>
            <a:ext cx="350301" cy="35030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246" y="3562576"/>
            <a:ext cx="353599" cy="353599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56" y="5715251"/>
            <a:ext cx="350301" cy="34964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055" y="5725311"/>
            <a:ext cx="350301" cy="350301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6155097" y="5724754"/>
            <a:ext cx="1156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t.me/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473887" y="3570099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@</a:t>
            </a:r>
            <a:r>
              <a:rPr lang="en-US" sz="1600" dirty="0" err="1"/>
              <a:t>tregubm</a:t>
            </a:r>
            <a:endParaRPr lang="uk-UA" sz="16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1722085" y="3576610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linkedin.com/in/</a:t>
            </a:r>
            <a:r>
              <a:rPr lang="en-US" sz="1600" dirty="0" err="1"/>
              <a:t>tregubm</a:t>
            </a:r>
            <a:endParaRPr lang="uk-UA" sz="16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3604963" y="5275629"/>
            <a:ext cx="2032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facebook.com/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604963" y="5726204"/>
            <a:ext cx="1737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twitter.com/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155097" y="5286869"/>
            <a:ext cx="2159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instagram.com/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176008" y="1490065"/>
            <a:ext cx="107144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ЗАСТЕРЕЖЕННЯ! </a:t>
            </a:r>
            <a:r>
              <a:rPr lang="uk-UA" sz="1600" dirty="0"/>
              <a:t>Якщо ви надаєте свої контакти на останньому слайді, то слід пам’ятати наступне:</a:t>
            </a:r>
            <a:br>
              <a:rPr lang="uk-UA" sz="1600" dirty="0"/>
            </a:br>
            <a:r>
              <a:rPr lang="uk-UA" sz="1600" dirty="0"/>
              <a:t>- кількість контактних даних мусить бути не більше 2-х. Наприклад, </a:t>
            </a:r>
            <a:r>
              <a:rPr lang="en-US" sz="1600" dirty="0"/>
              <a:t>e-mail</a:t>
            </a:r>
            <a:r>
              <a:rPr lang="uk-UA" sz="1600" dirty="0"/>
              <a:t> та номер телефону з іконками </a:t>
            </a:r>
            <a:r>
              <a:rPr lang="uk-UA" sz="1600" dirty="0" err="1"/>
              <a:t>месенджерів</a:t>
            </a:r>
            <a:r>
              <a:rPr lang="uk-UA" sz="1600" dirty="0"/>
              <a:t>, що зареєстровані на цей номер (теж не більше двох);</a:t>
            </a:r>
          </a:p>
          <a:p>
            <a:r>
              <a:rPr lang="uk-UA" sz="1600" dirty="0"/>
              <a:t>- всі контакти повинні бути робочі та актуальні, адреса електронної пошти повинна бути офіційною та містити прізвище власника пошти;</a:t>
            </a:r>
          </a:p>
          <a:p>
            <a:r>
              <a:rPr lang="uk-UA" sz="1600" dirty="0"/>
              <a:t>- не потрібно надавати номер стаціонарного телефону на презентаціях для конференцій.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76008" y="3104248"/>
            <a:ext cx="1216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Приклад:</a:t>
            </a:r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444" y="3104561"/>
            <a:ext cx="349641" cy="349641"/>
          </a:xfrm>
          <a:prstGeom prst="rect">
            <a:avLst/>
          </a:prstGeom>
        </p:spPr>
      </p:pic>
      <p:sp>
        <p:nvSpPr>
          <p:cNvPr id="106" name="TextBox 105"/>
          <p:cNvSpPr txBox="1"/>
          <p:nvPr/>
        </p:nvSpPr>
        <p:spPr>
          <a:xfrm>
            <a:off x="1722085" y="3110104"/>
            <a:ext cx="2162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tregub.m@ntudp.com</a:t>
            </a:r>
            <a:endParaRPr lang="uk-UA" sz="1600" b="1" dirty="0"/>
          </a:p>
        </p:txBody>
      </p:sp>
      <p:pic>
        <p:nvPicPr>
          <p:cNvPr id="107" name="Рисунок 10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508" y="3088921"/>
            <a:ext cx="349641" cy="350301"/>
          </a:xfrm>
          <a:prstGeom prst="rect">
            <a:avLst/>
          </a:prstGeom>
        </p:spPr>
      </p:pic>
      <p:pic>
        <p:nvPicPr>
          <p:cNvPr id="108" name="Рисунок 10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671" y="3089252"/>
            <a:ext cx="350301" cy="349641"/>
          </a:xfrm>
          <a:prstGeom prst="rect">
            <a:avLst/>
          </a:prstGeom>
        </p:spPr>
      </p:pic>
      <p:sp>
        <p:nvSpPr>
          <p:cNvPr id="109" name="TextBox 108"/>
          <p:cNvSpPr txBox="1"/>
          <p:nvPr/>
        </p:nvSpPr>
        <p:spPr>
          <a:xfrm>
            <a:off x="4691312" y="3094795"/>
            <a:ext cx="20152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+38 050 123 456 78</a:t>
            </a:r>
            <a:endParaRPr lang="uk-UA" sz="1600" b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176008" y="1157855"/>
            <a:ext cx="11817328" cy="3385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600" b="1" dirty="0"/>
              <a:t>КОНТАКТНА ІНФОРМАЦІЯ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87751" y="3569153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або</a:t>
            </a:r>
            <a:endParaRPr lang="uk-UA" sz="16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176008" y="4381621"/>
            <a:ext cx="10714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Якщо ви бажаєте розмістити посилання на цікаві сторінки в </a:t>
            </a:r>
            <a:r>
              <a:rPr lang="uk-UA" sz="1600" dirty="0" err="1"/>
              <a:t>соцмережах</a:t>
            </a:r>
            <a:r>
              <a:rPr lang="uk-UA" sz="1600" dirty="0"/>
              <a:t>, що можуть бути корисні</a:t>
            </a:r>
            <a:br>
              <a:rPr lang="uk-UA" sz="1600" dirty="0"/>
            </a:br>
            <a:r>
              <a:rPr lang="uk-UA" sz="1600" dirty="0"/>
              <a:t>для лекційних занять або виступів, то можна зробити це так: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76008" y="4049411"/>
            <a:ext cx="11817328" cy="3385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600" b="1" dirty="0"/>
              <a:t>ПОСИЛАННЯ НА СТОРІНКИ В СОЦІАЛЬНИХ МЕРЕЖАХ</a:t>
            </a:r>
          </a:p>
        </p:txBody>
      </p:sp>
    </p:spTree>
    <p:extLst>
      <p:ext uri="{BB962C8B-B14F-4D97-AF65-F5344CB8AC3E}">
        <p14:creationId xmlns:p14="http://schemas.microsoft.com/office/powerpoint/2010/main" val="1557603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 слайдів</a:t>
            </a:r>
            <a:br>
              <a:rPr lang="uk-UA" dirty="0"/>
            </a:br>
            <a:r>
              <a:rPr lang="uk-UA" dirty="0"/>
              <a:t>презентації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266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60000" t="-8000" r="-60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Probabilistic approach to estimation of the rocks stability in affected area of coal-face works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The department of Higher Mathematics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i="1" dirty="0"/>
              <a:t>Dr. hab., prof. </a:t>
            </a:r>
            <a:r>
              <a:rPr lang="en-US" i="1" dirty="0" err="1"/>
              <a:t>Olena</a:t>
            </a:r>
            <a:r>
              <a:rPr lang="en-US" i="1" dirty="0"/>
              <a:t> SDVYZHKOVA, Ukraine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Ph.D. </a:t>
            </a:r>
            <a:r>
              <a:rPr lang="en-US" dirty="0" err="1"/>
              <a:t>Dmytro</a:t>
            </a:r>
            <a:r>
              <a:rPr lang="en-US" dirty="0"/>
              <a:t> </a:t>
            </a:r>
            <a:r>
              <a:rPr lang="en-US" dirty="0" err="1"/>
              <a:t>Babets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sz="quarter" idx="16"/>
          </p:nvPr>
        </p:nvSpPr>
        <p:spPr>
          <a:xfrm>
            <a:off x="4267200" y="283247"/>
            <a:ext cx="3080090" cy="10638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Theory and Technology of Rock Excavation</a:t>
            </a:r>
            <a:endParaRPr lang="uk-UA" dirty="0"/>
          </a:p>
          <a:p>
            <a:r>
              <a:rPr lang="en-US" dirty="0"/>
              <a:t>TU </a:t>
            </a:r>
            <a:r>
              <a:rPr lang="en-US" dirty="0" err="1"/>
              <a:t>Bergakademie</a:t>
            </a:r>
            <a:r>
              <a:rPr lang="en-US" dirty="0"/>
              <a:t> Freiberg</a:t>
            </a:r>
            <a:br>
              <a:rPr lang="en-US" dirty="0"/>
            </a:br>
            <a:r>
              <a:rPr lang="en-US" dirty="0" err="1"/>
              <a:t>Freiberg</a:t>
            </a:r>
            <a:r>
              <a:rPr lang="en-US" dirty="0"/>
              <a:t>, Germany</a:t>
            </a:r>
            <a:endParaRPr lang="uk-UA" dirty="0"/>
          </a:p>
          <a:p>
            <a:pPr>
              <a:spcBef>
                <a:spcPts val="0"/>
              </a:spcBef>
            </a:pPr>
            <a:r>
              <a:rPr lang="uk-UA" dirty="0"/>
              <a:t>10.12.2012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533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Comparison of characteristics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Prof. O. </a:t>
            </a:r>
            <a:r>
              <a:rPr lang="en-US" dirty="0" err="1"/>
              <a:t>Sdvyzhkova</a:t>
            </a:r>
            <a:r>
              <a:rPr lang="en-US" dirty="0"/>
              <a:t>, University of Technology, Ukraine</a:t>
            </a:r>
            <a:endParaRPr lang="ru-RU" dirty="0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776627" y="1286735"/>
          <a:ext cx="8128000" cy="4936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8220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</a:t>
            </a:r>
            <a:r>
              <a:rPr lang="uk-UA" dirty="0"/>
              <a:t> 1.</a:t>
            </a:r>
            <a:br>
              <a:rPr lang="uk-UA" dirty="0"/>
            </a:br>
            <a:r>
              <a:rPr lang="en-US" dirty="0"/>
              <a:t>Classification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9990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DNU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35F8E"/>
      </a:accent2>
      <a:accent3>
        <a:srgbClr val="70AD47"/>
      </a:accent3>
      <a:accent4>
        <a:srgbClr val="093864"/>
      </a:accent4>
      <a:accent5>
        <a:srgbClr val="ED7D31"/>
      </a:accent5>
      <a:accent6>
        <a:srgbClr val="FFC000"/>
      </a:accent6>
      <a:hlink>
        <a:srgbClr val="5B9BD5"/>
      </a:hlink>
      <a:folHlink>
        <a:srgbClr val="70AD47"/>
      </a:folHlink>
    </a:clrScheme>
    <a:fontScheme name="DNU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851</Words>
  <Application>Microsoft Office PowerPoint</Application>
  <PresentationFormat>Широкий екран</PresentationFormat>
  <Paragraphs>117</Paragraphs>
  <Slides>18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ШАБЛОН ПРЕЗЕНТАЦІЇ для виступів на конференціях  та публічних заходах (англійська версія)</vt:lpstr>
      <vt:lpstr>Презентація PowerPoint</vt:lpstr>
      <vt:lpstr>Презентація PowerPoint</vt:lpstr>
      <vt:lpstr>Презентація PowerPoint</vt:lpstr>
      <vt:lpstr>Презентація PowerPoint</vt:lpstr>
      <vt:lpstr>Приклад слайдів презентації</vt:lpstr>
      <vt:lpstr>Probabilistic approach to estimation of the rocks stability in affected area of coal-face works</vt:lpstr>
      <vt:lpstr>Презентація PowerPoint</vt:lpstr>
      <vt:lpstr>Chapter 1. Classification</vt:lpstr>
      <vt:lpstr>Classification</vt:lpstr>
      <vt:lpstr>Probabilistic approach to estimation of the rocks stability in affected area of coal-face works</vt:lpstr>
      <vt:lpstr>Приклади пустих слайдів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Новодранова Наталія Олександрівна</cp:lastModifiedBy>
  <cp:revision>69</cp:revision>
  <dcterms:created xsi:type="dcterms:W3CDTF">2018-01-06T22:34:48Z</dcterms:created>
  <dcterms:modified xsi:type="dcterms:W3CDTF">2022-05-18T09:03:59Z</dcterms:modified>
</cp:coreProperties>
</file>