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handoutMasterIdLst>
    <p:handoutMasterId r:id="rId22"/>
  </p:handoutMasterIdLst>
  <p:sldIdLst>
    <p:sldId id="273" r:id="rId5"/>
    <p:sldId id="264" r:id="rId6"/>
    <p:sldId id="267" r:id="rId7"/>
    <p:sldId id="284" r:id="rId8"/>
    <p:sldId id="283" r:id="rId9"/>
    <p:sldId id="275" r:id="rId10"/>
    <p:sldId id="276" r:id="rId11"/>
    <p:sldId id="278" r:id="rId12"/>
    <p:sldId id="279" r:id="rId13"/>
    <p:sldId id="285" r:id="rId14"/>
    <p:sldId id="280" r:id="rId15"/>
    <p:sldId id="281" r:id="rId16"/>
    <p:sldId id="269" r:id="rId17"/>
    <p:sldId id="263" r:id="rId18"/>
    <p:sldId id="271" r:id="rId19"/>
    <p:sldId id="270" r:id="rId20"/>
    <p:sldId id="272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4663"/>
    <a:srgbClr val="3B6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9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CD-4237-8F62-EEF33157623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CD-4237-8F62-EEF33157623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0CD-4237-8F62-EEF331576237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4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0CD-4237-8F62-EEF3315762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69375792"/>
        <c:axId val="569374152"/>
      </c:barChart>
      <c:catAx>
        <c:axId val="569375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569374152"/>
        <c:crosses val="autoZero"/>
        <c:auto val="1"/>
        <c:lblAlgn val="ctr"/>
        <c:lblOffset val="100"/>
        <c:noMultiLvlLbl val="0"/>
      </c:catAx>
      <c:valAx>
        <c:axId val="569374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569375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6B674C-47DE-4D69-824F-B768083A5652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23DA66-C4C8-47FB-AD19-85F20319C66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5826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14325" y="3004909"/>
            <a:ext cx="7839075" cy="183379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200" b="1"/>
            </a:lvl1pPr>
          </a:lstStyle>
          <a:p>
            <a:r>
              <a:rPr lang="ru-RU" sz="3200" b="1" dirty="0"/>
              <a:t>НАЗВА ТЕМИ</a:t>
            </a:r>
            <a:endParaRPr lang="ru-RU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-463" y="5456366"/>
            <a:ext cx="12987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/>
              <a:t>Лектор:</a:t>
            </a:r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>
            <a:off x="401411" y="2966793"/>
            <a:ext cx="7790160" cy="0"/>
          </a:xfrm>
          <a:prstGeom prst="line">
            <a:avLst/>
          </a:prstGeom>
          <a:ln w="12700">
            <a:solidFill>
              <a:srgbClr val="3146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195943" y="5816726"/>
            <a:ext cx="13880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1600" dirty="0"/>
              <a:t>Розробники: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31989" y="6263869"/>
            <a:ext cx="2766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1200" dirty="0"/>
              <a:t>Для студентів напрямів підготовки: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253091" y="6475729"/>
            <a:ext cx="349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uk-UA" sz="1200" dirty="0"/>
              <a:t>Доступне для завантаження</a:t>
            </a:r>
            <a:r>
              <a:rPr lang="en-US" sz="1200" dirty="0"/>
              <a:t> </a:t>
            </a:r>
            <a:r>
              <a:rPr lang="uk-UA" sz="1200" dirty="0"/>
              <a:t>на</a:t>
            </a:r>
            <a:r>
              <a:rPr lang="uk-UA" sz="1200" baseline="0" dirty="0"/>
              <a:t> сайті кафедри</a:t>
            </a:r>
            <a:r>
              <a:rPr lang="uk-UA" sz="1200" dirty="0"/>
              <a:t>:</a:t>
            </a:r>
          </a:p>
        </p:txBody>
      </p:sp>
      <p:sp>
        <p:nvSpPr>
          <p:cNvPr id="25" name="Объект 24"/>
          <p:cNvSpPr>
            <a:spLocks noGrp="1"/>
          </p:cNvSpPr>
          <p:nvPr>
            <p:ph sz="quarter" idx="10" hasCustomPrompt="1"/>
          </p:nvPr>
        </p:nvSpPr>
        <p:spPr>
          <a:xfrm>
            <a:off x="314324" y="1604946"/>
            <a:ext cx="7419975" cy="135950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>
              <a:defRPr sz="2000" b="1"/>
            </a:lvl2pPr>
            <a:lvl3pPr>
              <a:defRPr sz="2000" b="1"/>
            </a:lvl3pPr>
            <a:lvl4pPr>
              <a:defRPr sz="2000" b="1"/>
            </a:lvl4pPr>
            <a:lvl5pPr>
              <a:defRPr sz="2000" b="1"/>
            </a:lvl5pPr>
          </a:lstStyle>
          <a:p>
            <a:pPr lvl="0"/>
            <a:r>
              <a:rPr lang="ru-RU" dirty="0" err="1"/>
              <a:t>Дисципліна</a:t>
            </a:r>
            <a:r>
              <a:rPr lang="ru-RU" dirty="0"/>
              <a:t>: «</a:t>
            </a:r>
            <a:r>
              <a:rPr lang="ru-RU" dirty="0" err="1"/>
              <a:t>Назва</a:t>
            </a:r>
            <a:r>
              <a:rPr lang="ru-RU" dirty="0"/>
              <a:t> </a:t>
            </a:r>
            <a:r>
              <a:rPr lang="ru-RU" dirty="0" err="1"/>
              <a:t>дисципліни</a:t>
            </a:r>
            <a:r>
              <a:rPr lang="ru-RU" dirty="0"/>
              <a:t>»</a:t>
            </a:r>
          </a:p>
          <a:p>
            <a:pPr lvl="0"/>
            <a:r>
              <a:rPr lang="uk-UA" dirty="0"/>
              <a:t>Розділ: «Назва розділу курсу»</a:t>
            </a:r>
            <a:endParaRPr lang="ru-RU" dirty="0"/>
          </a:p>
        </p:txBody>
      </p:sp>
      <p:sp>
        <p:nvSpPr>
          <p:cNvPr id="27" name="Объект 26"/>
          <p:cNvSpPr>
            <a:spLocks noGrp="1"/>
          </p:cNvSpPr>
          <p:nvPr>
            <p:ph sz="quarter" idx="11" hasCustomPrompt="1"/>
          </p:nvPr>
        </p:nvSpPr>
        <p:spPr>
          <a:xfrm>
            <a:off x="314324" y="285186"/>
            <a:ext cx="7025369" cy="7020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ru-RU" dirty="0" err="1"/>
              <a:t>Назва</a:t>
            </a:r>
            <a:r>
              <a:rPr lang="ru-RU" dirty="0"/>
              <a:t> факультету та </a:t>
            </a:r>
            <a:r>
              <a:rPr lang="uk-UA" dirty="0"/>
              <a:t>кафедри</a:t>
            </a:r>
            <a:endParaRPr lang="ru-RU" dirty="0"/>
          </a:p>
        </p:txBody>
      </p:sp>
      <p:sp>
        <p:nvSpPr>
          <p:cNvPr id="29" name="Объект 28"/>
          <p:cNvSpPr>
            <a:spLocks noGrp="1"/>
          </p:cNvSpPr>
          <p:nvPr>
            <p:ph sz="quarter" idx="12" hasCustomPrompt="1"/>
          </p:nvPr>
        </p:nvSpPr>
        <p:spPr>
          <a:xfrm>
            <a:off x="1175657" y="5486222"/>
            <a:ext cx="7527471" cy="34165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ru-RU" dirty="0"/>
              <a:t>П.І.Б. лектора</a:t>
            </a:r>
          </a:p>
        </p:txBody>
      </p:sp>
      <p:sp>
        <p:nvSpPr>
          <p:cNvPr id="30" name="Объект 28"/>
          <p:cNvSpPr>
            <a:spLocks noGrp="1"/>
          </p:cNvSpPr>
          <p:nvPr>
            <p:ph sz="quarter" idx="13" hasCustomPrompt="1"/>
          </p:nvPr>
        </p:nvSpPr>
        <p:spPr>
          <a:xfrm>
            <a:off x="1461405" y="5844540"/>
            <a:ext cx="7266216" cy="2851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aseline="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uk-UA" noProof="0" dirty="0"/>
              <a:t>перелік авторів</a:t>
            </a:r>
          </a:p>
        </p:txBody>
      </p:sp>
      <p:sp>
        <p:nvSpPr>
          <p:cNvPr id="31" name="Объект 28"/>
          <p:cNvSpPr>
            <a:spLocks noGrp="1"/>
          </p:cNvSpPr>
          <p:nvPr>
            <p:ph sz="quarter" idx="14" hasCustomPrompt="1"/>
          </p:nvPr>
        </p:nvSpPr>
        <p:spPr>
          <a:xfrm>
            <a:off x="2759527" y="6279562"/>
            <a:ext cx="5968094" cy="2144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uk-UA" noProof="0" dirty="0"/>
              <a:t>перелік напрямів</a:t>
            </a:r>
          </a:p>
        </p:txBody>
      </p:sp>
      <p:sp>
        <p:nvSpPr>
          <p:cNvPr id="32" name="Объект 28"/>
          <p:cNvSpPr>
            <a:spLocks noGrp="1"/>
          </p:cNvSpPr>
          <p:nvPr>
            <p:ph sz="quarter" idx="15" hasCustomPrompt="1"/>
          </p:nvPr>
        </p:nvSpPr>
        <p:spPr>
          <a:xfrm>
            <a:off x="3600448" y="6493971"/>
            <a:ext cx="2247902" cy="19616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uk-UA" noProof="0" dirty="0"/>
              <a:t>адреса сайту</a:t>
            </a:r>
          </a:p>
        </p:txBody>
      </p:sp>
    </p:spTree>
    <p:extLst>
      <p:ext uri="{BB962C8B-B14F-4D97-AF65-F5344CB8AC3E}">
        <p14:creationId xmlns:p14="http://schemas.microsoft.com/office/powerpoint/2010/main" val="172263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із назво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09" y="6073030"/>
            <a:ext cx="11268479" cy="606553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470820" y="6392634"/>
            <a:ext cx="5878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DC56AA3-0D82-44D9-83B2-C252F27638A7}" type="slidenum">
              <a:rPr lang="ru-RU" sz="1600" smtClean="0"/>
              <a:pPr algn="ctr"/>
              <a:t>‹№›</a:t>
            </a:fld>
            <a:endParaRPr lang="ru-RU" sz="1600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0" hasCustomPrompt="1"/>
          </p:nvPr>
        </p:nvSpPr>
        <p:spPr>
          <a:xfrm>
            <a:off x="176009" y="220889"/>
            <a:ext cx="11817327" cy="96361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 baseline="0"/>
            </a:lvl1pPr>
            <a:lvl2pPr marL="457200" indent="0">
              <a:buNone/>
              <a:defRPr sz="2800" b="1"/>
            </a:lvl2pPr>
            <a:lvl3pPr marL="914400" indent="0">
              <a:buNone/>
              <a:defRPr sz="2800" b="1"/>
            </a:lvl3pPr>
            <a:lvl4pPr marL="1371600" indent="0">
              <a:buNone/>
              <a:defRPr sz="2800" b="1"/>
            </a:lvl4pPr>
            <a:lvl5pPr marL="1828800" indent="0">
              <a:buNone/>
              <a:defRPr sz="2800" b="1"/>
            </a:lvl5pPr>
          </a:lstStyle>
          <a:p>
            <a:pPr lvl="0"/>
            <a:r>
              <a:rPr lang="uk-UA" dirty="0"/>
              <a:t>НАЗВА СЛАЙДУ</a:t>
            </a: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652916" y="6325828"/>
            <a:ext cx="9960655" cy="2360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100" baseline="0"/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uk-UA" noProof="0" dirty="0"/>
              <a:t>Назва лекції або розділу. Не обов’язкове</a:t>
            </a:r>
          </a:p>
        </p:txBody>
      </p:sp>
    </p:spTree>
    <p:extLst>
      <p:ext uri="{BB962C8B-B14F-4D97-AF65-F5344CB8AC3E}">
        <p14:creationId xmlns:p14="http://schemas.microsoft.com/office/powerpoint/2010/main" val="1680843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без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09" y="6073030"/>
            <a:ext cx="11268479" cy="606553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470820" y="6392634"/>
            <a:ext cx="5878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DC56AA3-0D82-44D9-83B2-C252F27638A7}" type="slidenum">
              <a:rPr lang="ru-RU" sz="1600" smtClean="0"/>
              <a:pPr algn="ctr"/>
              <a:t>‹№›</a:t>
            </a:fld>
            <a:endParaRPr lang="ru-RU" sz="1600" dirty="0"/>
          </a:p>
        </p:txBody>
      </p:sp>
      <p:sp>
        <p:nvSpPr>
          <p:cNvPr id="9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652916" y="6325828"/>
            <a:ext cx="9960655" cy="2360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100" baseline="0"/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uk-UA" noProof="0" dirty="0"/>
              <a:t>Назва лекції або розділу. Не обов’язкове</a:t>
            </a:r>
          </a:p>
        </p:txBody>
      </p:sp>
    </p:spTree>
    <p:extLst>
      <p:ext uri="{BB962C8B-B14F-4D97-AF65-F5344CB8AC3E}">
        <p14:creationId xmlns:p14="http://schemas.microsoft.com/office/powerpoint/2010/main" val="1761681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озді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2015" y="2346098"/>
            <a:ext cx="6174921" cy="2165803"/>
          </a:xfrm>
          <a:prstGeom prst="rect">
            <a:avLst/>
          </a:prstGeom>
        </p:spPr>
        <p:txBody>
          <a:bodyPr anchor="ctr"/>
          <a:lstStyle>
            <a:lvl1pPr>
              <a:defRPr sz="3200" b="1"/>
            </a:lvl1pPr>
          </a:lstStyle>
          <a:p>
            <a:r>
              <a:rPr lang="uk-UA" noProof="0" dirty="0"/>
              <a:t>Назва розділу</a:t>
            </a:r>
          </a:p>
        </p:txBody>
      </p:sp>
    </p:spTree>
    <p:extLst>
      <p:ext uri="{BB962C8B-B14F-4D97-AF65-F5344CB8AC3E}">
        <p14:creationId xmlns:p14="http://schemas.microsoft.com/office/powerpoint/2010/main" val="3139923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озділ зі змі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2015" y="434171"/>
            <a:ext cx="5977345" cy="571669"/>
          </a:xfrm>
          <a:prstGeom prst="rect">
            <a:avLst/>
          </a:prstGeom>
        </p:spPr>
        <p:txBody>
          <a:bodyPr anchor="b"/>
          <a:lstStyle>
            <a:lvl1pPr>
              <a:defRPr sz="3200" b="1"/>
            </a:lvl1pPr>
          </a:lstStyle>
          <a:p>
            <a:r>
              <a:rPr lang="uk-UA" noProof="0" dirty="0"/>
              <a:t>Назва розділу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 hasCustomPrompt="1"/>
          </p:nvPr>
        </p:nvSpPr>
        <p:spPr>
          <a:xfrm>
            <a:off x="332014" y="1172037"/>
            <a:ext cx="5977345" cy="5424706"/>
          </a:xfrm>
          <a:prstGeom prst="rect">
            <a:avLst/>
          </a:prstGeom>
        </p:spPr>
        <p:txBody>
          <a:bodyPr/>
          <a:lstStyle>
            <a:lvl1pPr marL="514350" indent="-514350">
              <a:buFont typeface="+mj-lt"/>
              <a:buAutoNum type="arabicPeriod"/>
              <a:defRPr baseline="0"/>
            </a:lvl1pPr>
            <a:lvl2pPr marL="914400" indent="-457200">
              <a:buFont typeface="+mj-lt"/>
              <a:buAutoNum type="arabicPeriod"/>
              <a:defRPr/>
            </a:lvl2pPr>
            <a:lvl3pPr marL="1371600" indent="-457200">
              <a:buFont typeface="+mj-lt"/>
              <a:buAutoNum type="arabicPeriod"/>
              <a:defRPr/>
            </a:lvl3pPr>
            <a:lvl4pPr marL="1714500" indent="-342900">
              <a:buFont typeface="+mj-lt"/>
              <a:buAutoNum type="arabicPeriod"/>
              <a:defRPr/>
            </a:lvl4pPr>
            <a:lvl5pPr marL="21717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uk-UA" dirty="0"/>
              <a:t>Назва пункту</a:t>
            </a:r>
          </a:p>
          <a:p>
            <a:pPr lvl="0"/>
            <a:r>
              <a:rPr lang="uk-UA" dirty="0"/>
              <a:t>Назва пункту</a:t>
            </a:r>
          </a:p>
          <a:p>
            <a:pPr lvl="0"/>
            <a:r>
              <a:rPr lang="uk-UA" dirty="0"/>
              <a:t>Назва пункту</a:t>
            </a:r>
          </a:p>
          <a:p>
            <a:pPr lvl="0"/>
            <a:r>
              <a:rPr lang="uk-UA" dirty="0"/>
              <a:t>Назва пункту</a:t>
            </a:r>
            <a:endParaRPr lang="ru-RU" dirty="0"/>
          </a:p>
          <a:p>
            <a:pPr lvl="0"/>
            <a:endParaRPr lang="ru-RU" dirty="0"/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 flipV="1">
            <a:off x="418035" y="1005840"/>
            <a:ext cx="6024327" cy="15776"/>
          </a:xfrm>
          <a:prstGeom prst="line">
            <a:avLst/>
          </a:prstGeom>
          <a:ln w="12700">
            <a:solidFill>
              <a:srgbClr val="3146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0880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1522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ntudp.com" TargetMode="External"/><Relationship Id="rId7" Type="http://schemas.openxmlformats.org/officeDocument/2006/relationships/image" Target="../media/image31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35.png"/><Relationship Id="rId4" Type="http://schemas.openxmlformats.org/officeDocument/2006/relationships/hyperlink" Target="sciencemag.org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26" Type="http://schemas.openxmlformats.org/officeDocument/2006/relationships/image" Target="../media/image33.png"/><Relationship Id="rId3" Type="http://schemas.openxmlformats.org/officeDocument/2006/relationships/image" Target="../media/image10.png"/><Relationship Id="rId21" Type="http://schemas.openxmlformats.org/officeDocument/2006/relationships/image" Target="../media/image28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5" Type="http://schemas.openxmlformats.org/officeDocument/2006/relationships/image" Target="../media/image32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24" Type="http://schemas.openxmlformats.org/officeDocument/2006/relationships/image" Target="../media/image31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28" Type="http://schemas.openxmlformats.org/officeDocument/2006/relationships/image" Target="../media/image35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Relationship Id="rId22" Type="http://schemas.openxmlformats.org/officeDocument/2006/relationships/image" Target="../media/image29.png"/><Relationship Id="rId27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8.png"/><Relationship Id="rId7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1.png"/><Relationship Id="rId10" Type="http://schemas.openxmlformats.org/officeDocument/2006/relationships/image" Target="../media/image29.png"/><Relationship Id="rId4" Type="http://schemas.openxmlformats.org/officeDocument/2006/relationships/image" Target="../media/image20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2015" y="4511901"/>
            <a:ext cx="699966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Даний файл містить інструкції з використання і приклади макетів.</a:t>
            </a:r>
            <a:br>
              <a:rPr lang="uk-UA" sz="1600" dirty="0"/>
            </a:br>
            <a:r>
              <a:rPr lang="uk-UA" sz="1600" dirty="0"/>
              <a:t>Якщо ви бажаєте створити презентацію, то після ознайомлення </a:t>
            </a:r>
            <a:br>
              <a:rPr lang="uk-UA" sz="1600" dirty="0"/>
            </a:br>
            <a:r>
              <a:rPr lang="uk-UA" sz="1600" dirty="0"/>
              <a:t>із інструкціями потрібно видалити перші дев’ять слайдів. </a:t>
            </a:r>
            <a:br>
              <a:rPr lang="uk-UA" sz="1600" dirty="0"/>
            </a:br>
            <a:r>
              <a:rPr lang="uk-UA" sz="1600" dirty="0"/>
              <a:t>Наступні слайди можна використовувати як шаблони.</a:t>
            </a:r>
          </a:p>
          <a:p>
            <a:endParaRPr lang="uk-UA" sz="1600" dirty="0"/>
          </a:p>
          <a:p>
            <a:r>
              <a:rPr lang="uk-UA" sz="1200" dirty="0"/>
              <a:t>УВАГА! Якщо ви не заповните такі поля як «Назва слайду», «Назва факультету» тощо, </a:t>
            </a:r>
            <a:br>
              <a:rPr lang="uk-UA" sz="1200" dirty="0"/>
            </a:br>
            <a:r>
              <a:rPr lang="uk-UA" sz="1200" dirty="0"/>
              <a:t>то при показі презентації шаблонний текст в цих полях не буде видно.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42" y="382294"/>
            <a:ext cx="2813303" cy="1116992"/>
          </a:xfrm>
          <a:prstGeom prst="rect">
            <a:avLst/>
          </a:prstGeom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uk-UA" dirty="0"/>
              <a:t>ШАБЛОН ПРЕЗЕНТАЦІЇ</a:t>
            </a:r>
            <a:br>
              <a:rPr lang="uk-UA" dirty="0"/>
            </a:br>
            <a:r>
              <a:rPr lang="uk-UA" dirty="0"/>
              <a:t>для проведення </a:t>
            </a:r>
            <a:br>
              <a:rPr lang="uk-UA" dirty="0"/>
            </a:br>
            <a:r>
              <a:rPr lang="uk-UA" dirty="0"/>
              <a:t>лекційних занять </a:t>
            </a:r>
            <a:br>
              <a:rPr lang="uk-UA" dirty="0"/>
            </a:br>
            <a:r>
              <a:rPr lang="uk-UA" dirty="0"/>
              <a:t>і оформлення </a:t>
            </a:r>
            <a:br>
              <a:rPr lang="uk-UA" dirty="0"/>
            </a:br>
            <a:r>
              <a:rPr lang="uk-UA" dirty="0"/>
              <a:t>навчальних матеріалів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51161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50000" t="-6000" r="-50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uk-UA" dirty="0"/>
              <a:t>Зміст</a:t>
            </a:r>
            <a:endParaRPr lang="ru-RU" dirty="0"/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dirty="0"/>
              <a:t>Класифікація</a:t>
            </a:r>
          </a:p>
          <a:p>
            <a:r>
              <a:rPr lang="uk-UA" dirty="0"/>
              <a:t>Характеристики</a:t>
            </a:r>
          </a:p>
          <a:p>
            <a:r>
              <a:rPr lang="uk-UA" dirty="0"/>
              <a:t>Види випробувань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788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4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uk-UA" dirty="0"/>
              <a:t>Посилання на матеріали</a:t>
            </a:r>
            <a:endParaRPr lang="ru-RU" dirty="0"/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z="2400" dirty="0"/>
              <a:t>Альбом фотографій з результатами лабораторних досліджень:</a:t>
            </a:r>
          </a:p>
          <a:p>
            <a:pPr marL="0" indent="0">
              <a:buNone/>
            </a:pPr>
            <a:r>
              <a:rPr lang="en-US" sz="2400" dirty="0"/>
              <a:t>      photos.app.goo.gl/</a:t>
            </a:r>
            <a:r>
              <a:rPr lang="en-US" sz="2400" dirty="0" err="1"/>
              <a:t>sampletext</a:t>
            </a:r>
            <a:endParaRPr lang="en-US" sz="2400" dirty="0"/>
          </a:p>
          <a:p>
            <a:pPr marL="0" indent="0">
              <a:buNone/>
            </a:pPr>
            <a:endParaRPr lang="uk-UA" sz="2400" dirty="0"/>
          </a:p>
          <a:p>
            <a:pPr marL="0" indent="0">
              <a:buNone/>
            </a:pPr>
            <a:r>
              <a:rPr lang="uk-UA" sz="2400" dirty="0"/>
              <a:t>Методичні матеріали за темою лекції:</a:t>
            </a:r>
          </a:p>
          <a:p>
            <a:pPr marL="0" indent="0">
              <a:buNone/>
            </a:pPr>
            <a:r>
              <a:rPr lang="uk-UA" sz="2400" dirty="0"/>
              <a:t>      </a:t>
            </a:r>
            <a:r>
              <a:rPr lang="uk-UA" sz="2400" dirty="0">
                <a:hlinkClick r:id="rId3" action="ppaction://hlinkfile"/>
              </a:rPr>
              <a:t>Перейти до перегляду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uk-UA" sz="2400" dirty="0"/>
          </a:p>
          <a:p>
            <a:pPr marL="0" indent="0">
              <a:buNone/>
            </a:pPr>
            <a:r>
              <a:rPr lang="uk-UA" sz="2400" dirty="0"/>
              <a:t>Сайт журналу</a:t>
            </a:r>
            <a:r>
              <a:rPr lang="en-US" sz="2400" dirty="0"/>
              <a:t> Science</a:t>
            </a:r>
            <a:r>
              <a:rPr lang="uk-UA" sz="2400" dirty="0"/>
              <a:t>:</a:t>
            </a:r>
          </a:p>
          <a:p>
            <a:pPr marL="0" indent="0">
              <a:buNone/>
            </a:pPr>
            <a:r>
              <a:rPr lang="uk-UA" sz="2400" dirty="0"/>
              <a:t>      </a:t>
            </a:r>
            <a:r>
              <a:rPr lang="en-US" sz="2400" dirty="0">
                <a:hlinkClick r:id="rId4" action="ppaction://hlinkfile"/>
              </a:rPr>
              <a:t>sciencemag.org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76" y="5180117"/>
            <a:ext cx="351411" cy="3507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76" y="3342739"/>
            <a:ext cx="349641" cy="3496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76" y="1993502"/>
            <a:ext cx="363999" cy="36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856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Приклади пустих слайдів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97190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1"/>
          </p:nvPr>
        </p:nvSpPr>
        <p:spPr>
          <a:xfrm>
            <a:off x="314324" y="285186"/>
            <a:ext cx="7132681" cy="9555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65262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2487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873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570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826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dirty="0"/>
              <a:t>Інструкція з використання шаблону презентації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6009" y="1591783"/>
            <a:ext cx="60697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Шаблон має декілька варіантів слайдів:</a:t>
            </a:r>
          </a:p>
          <a:p>
            <a:pPr marL="342900" indent="-342900">
              <a:buAutoNum type="arabicPeriod"/>
            </a:pPr>
            <a:r>
              <a:rPr lang="uk-UA" sz="1600" dirty="0"/>
              <a:t>Титульний</a:t>
            </a:r>
          </a:p>
          <a:p>
            <a:pPr marL="342900" indent="-342900">
              <a:buAutoNum type="arabicPeriod"/>
            </a:pPr>
            <a:r>
              <a:rPr lang="uk-UA" sz="1600" dirty="0"/>
              <a:t>Рядовий слайд із назвою</a:t>
            </a:r>
          </a:p>
          <a:p>
            <a:pPr marL="342900" indent="-342900">
              <a:buAutoNum type="arabicPeriod"/>
            </a:pPr>
            <a:r>
              <a:rPr lang="uk-UA" sz="1600" dirty="0"/>
              <a:t>Рядовий слайд без назви</a:t>
            </a:r>
          </a:p>
          <a:p>
            <a:pPr marL="342900" indent="-342900">
              <a:buAutoNum type="arabicPeriod"/>
            </a:pPr>
            <a:r>
              <a:rPr lang="uk-UA" sz="1600" dirty="0"/>
              <a:t>Слайд для нового розділу</a:t>
            </a:r>
          </a:p>
          <a:p>
            <a:pPr marL="342900" indent="-342900">
              <a:buAutoNum type="arabicPeriod"/>
            </a:pPr>
            <a:r>
              <a:rPr lang="ru-RU" sz="1600" dirty="0"/>
              <a:t>Слайд для нового розділу з </a:t>
            </a:r>
            <a:r>
              <a:rPr lang="ru-RU" sz="1600" dirty="0" err="1"/>
              <a:t>можливістю</a:t>
            </a:r>
            <a:r>
              <a:rPr lang="ru-RU" sz="1600" dirty="0"/>
              <a:t> </a:t>
            </a:r>
            <a:r>
              <a:rPr lang="ru-RU" sz="1600" dirty="0" err="1"/>
              <a:t>додавання</a:t>
            </a:r>
            <a:r>
              <a:rPr lang="ru-RU" sz="1600" dirty="0"/>
              <a:t> </a:t>
            </a:r>
            <a:r>
              <a:rPr lang="ru-RU" sz="1600" dirty="0" err="1"/>
              <a:t>змісту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176009" y="634309"/>
            <a:ext cx="91325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Даний шаблон призначений для створення презентацій для проведення </a:t>
            </a:r>
            <a:r>
              <a:rPr lang="uk-UA" sz="1600" b="1" dirty="0"/>
              <a:t>навчальних лекцій.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6009" y="3118812"/>
            <a:ext cx="41276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Для того, щоб змінити варіант слайду,</a:t>
            </a:r>
          </a:p>
          <a:p>
            <a:r>
              <a:rPr lang="uk-UA" sz="1600" dirty="0"/>
              <a:t>треба на пустому місці слайду </a:t>
            </a:r>
            <a:r>
              <a:rPr lang="uk-UA" sz="1600" dirty="0" err="1"/>
              <a:t>клікнути</a:t>
            </a:r>
            <a:r>
              <a:rPr lang="uk-UA" sz="1600" dirty="0"/>
              <a:t> </a:t>
            </a:r>
          </a:p>
          <a:p>
            <a:r>
              <a:rPr lang="uk-UA" sz="1600" dirty="0"/>
              <a:t>правою кнопкою миші, щоб викликати</a:t>
            </a:r>
            <a:br>
              <a:rPr lang="uk-UA" sz="1600" dirty="0"/>
            </a:br>
            <a:r>
              <a:rPr lang="uk-UA" sz="1600" dirty="0"/>
              <a:t>контекстне меню і обрати пункт «Макет».</a:t>
            </a:r>
            <a:br>
              <a:rPr lang="ru-RU" sz="1600" dirty="0"/>
            </a:br>
            <a:r>
              <a:rPr lang="uk-UA" sz="1600" dirty="0"/>
              <a:t>Відобразиться набір доступних варіантів.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6009" y="1184502"/>
            <a:ext cx="2944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/>
              <a:t>Варіанти макету слайду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89847" y="4626336"/>
            <a:ext cx="107458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Макет «Титул». Для першого та останнього слайду презентації. </a:t>
            </a:r>
          </a:p>
          <a:p>
            <a:r>
              <a:rPr lang="uk-UA" sz="1600" dirty="0"/>
              <a:t>Макет «Слайд із назвою» - основний варіант рядового слайду презентації. </a:t>
            </a:r>
          </a:p>
          <a:p>
            <a:r>
              <a:rPr lang="uk-UA" sz="1600" dirty="0"/>
              <a:t>Макет «Слайд без назви» - рядовий слайд презентації без назви.</a:t>
            </a:r>
          </a:p>
          <a:p>
            <a:r>
              <a:rPr lang="uk-UA" sz="1600" dirty="0"/>
              <a:t>Макет «Розділ» - для слайдів, що є початковим слайдом нового розділу.</a:t>
            </a:r>
            <a:endParaRPr lang="pl-PL" sz="1600" dirty="0"/>
          </a:p>
          <a:p>
            <a:r>
              <a:rPr lang="uk-UA" sz="1600" dirty="0"/>
              <a:t>Макет «Розділ</a:t>
            </a:r>
            <a:r>
              <a:rPr lang="pl-PL" sz="1600" dirty="0"/>
              <a:t> </a:t>
            </a:r>
            <a:r>
              <a:rPr lang="uk-UA" sz="1600" dirty="0"/>
              <a:t>зі змістом» - для слайдів, що є початковим слайдом нового розділу, де потрібно додавати зміст.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A4F5306-DE93-4BC7-C659-198998642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4053" y="1211186"/>
            <a:ext cx="3599849" cy="350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537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9837529-1B60-EEC5-265B-C887A3735B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314" y="1144207"/>
            <a:ext cx="3219899" cy="490606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dirty="0"/>
              <a:t>Інструкція з використання шаблону презентації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6009" y="1732488"/>
            <a:ext cx="40184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У титульного слайду та слайду-розділу </a:t>
            </a:r>
            <a:br>
              <a:rPr lang="uk-UA" sz="1600" dirty="0"/>
            </a:br>
            <a:r>
              <a:rPr lang="uk-UA" sz="1600" dirty="0"/>
              <a:t>можна змінити фонове зображення.</a:t>
            </a:r>
            <a:br>
              <a:rPr lang="uk-UA" sz="1600" dirty="0"/>
            </a:br>
            <a:r>
              <a:rPr lang="uk-UA" sz="1600" dirty="0"/>
              <a:t>Для цього потрібно на пустому місці </a:t>
            </a:r>
          </a:p>
          <a:p>
            <a:r>
              <a:rPr lang="uk-UA" sz="1600" dirty="0"/>
              <a:t>такого слайду </a:t>
            </a:r>
            <a:r>
              <a:rPr lang="uk-UA" sz="1600" dirty="0" err="1"/>
              <a:t>клікнути</a:t>
            </a:r>
            <a:r>
              <a:rPr lang="uk-UA" sz="1600" dirty="0"/>
              <a:t> правою кнопкою </a:t>
            </a:r>
            <a:br>
              <a:rPr lang="uk-UA" sz="1600" dirty="0"/>
            </a:br>
            <a:r>
              <a:rPr lang="uk-UA" sz="1600" dirty="0"/>
              <a:t>миші, щоб викликати контекстне меню </a:t>
            </a:r>
            <a:br>
              <a:rPr lang="uk-UA" sz="1600" dirty="0"/>
            </a:br>
            <a:r>
              <a:rPr lang="uk-UA" sz="1600" dirty="0"/>
              <a:t>і обрати пункт «Формат фону».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176009" y="634309"/>
            <a:ext cx="91325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Даний шаблон призначений для створення презентацій для проведення </a:t>
            </a:r>
            <a:r>
              <a:rPr lang="uk-UA" sz="1600" b="1" dirty="0"/>
              <a:t>навчальних лекцій.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65732" y="1184502"/>
            <a:ext cx="421441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Для фону потрібно обирати фотографії </a:t>
            </a:r>
            <a:br>
              <a:rPr lang="uk-UA" sz="1600" dirty="0"/>
            </a:br>
            <a:r>
              <a:rPr lang="uk-UA" sz="1600" dirty="0"/>
              <a:t>високої якості та великого розміру.</a:t>
            </a:r>
            <a:br>
              <a:rPr lang="uk-UA" sz="1600" dirty="0"/>
            </a:br>
            <a:r>
              <a:rPr lang="uk-UA" sz="1600" dirty="0"/>
              <a:t>Висота зображення повинна бути </a:t>
            </a:r>
            <a:br>
              <a:rPr lang="uk-UA" sz="1600" dirty="0"/>
            </a:br>
            <a:r>
              <a:rPr lang="uk-UA" sz="1600" dirty="0"/>
              <a:t>більшою за 1080 пікселів.</a:t>
            </a:r>
          </a:p>
          <a:p>
            <a:endParaRPr lang="uk-UA" sz="1600" dirty="0"/>
          </a:p>
          <a:p>
            <a:r>
              <a:rPr lang="uk-UA" sz="1600" dirty="0"/>
              <a:t>Послідовність дій:</a:t>
            </a:r>
          </a:p>
          <a:p>
            <a:r>
              <a:rPr lang="uk-UA" sz="1600" dirty="0"/>
              <a:t>1 – обрати пункт «Рисунок або текстура»</a:t>
            </a:r>
          </a:p>
          <a:p>
            <a:r>
              <a:rPr lang="uk-UA" sz="1600" dirty="0"/>
              <a:t>2 – Натиснути кнопку «Файл» і обрати </a:t>
            </a:r>
            <a:br>
              <a:rPr lang="uk-UA" sz="1600" dirty="0"/>
            </a:br>
            <a:r>
              <a:rPr lang="uk-UA" sz="1600" dirty="0"/>
              <a:t>файл зображення</a:t>
            </a:r>
          </a:p>
          <a:p>
            <a:endParaRPr lang="uk-UA" sz="1600" dirty="0"/>
          </a:p>
          <a:p>
            <a:r>
              <a:rPr lang="uk-UA" sz="1600" dirty="0"/>
              <a:t>Якщо ви хочете посунути зображення так, щоб його було краще видно, то можна це зробити так:</a:t>
            </a:r>
            <a:br>
              <a:rPr lang="uk-UA" sz="1600" dirty="0"/>
            </a:br>
            <a:r>
              <a:rPr lang="uk-UA" sz="1600" dirty="0"/>
              <a:t>- вписати в поля (3) і (4) ОДНАКОВІ значення зсуву зображення із різними знаками (в (3) – </a:t>
            </a:r>
            <a:r>
              <a:rPr lang="uk-UA" sz="1600" dirty="0" err="1"/>
              <a:t>додатнє</a:t>
            </a:r>
            <a:r>
              <a:rPr lang="uk-UA" sz="1600" dirty="0"/>
              <a:t>, в (4) – від’ємне).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267029" y="2806290"/>
            <a:ext cx="54717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977551" y="262162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solidFill>
                  <a:srgbClr val="FF0000"/>
                </a:solidFill>
              </a:rPr>
              <a:t>1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4267029" y="3815426"/>
            <a:ext cx="54717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977551" y="363076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solidFill>
                  <a:srgbClr val="FF0000"/>
                </a:solidFill>
              </a:rPr>
              <a:t>2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4267029" y="4898704"/>
            <a:ext cx="54717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977551" y="471403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solidFill>
                  <a:srgbClr val="FF0000"/>
                </a:solidFill>
              </a:rPr>
              <a:t>3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4262135" y="5161564"/>
            <a:ext cx="54717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972657" y="497689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solidFill>
                  <a:srgbClr val="FF0000"/>
                </a:solidFill>
              </a:rPr>
              <a:t>4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6009" y="5561786"/>
            <a:ext cx="39072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/>
              <a:t>* Пояснення наведено для версії </a:t>
            </a:r>
            <a:r>
              <a:rPr lang="pl-PL" sz="1050" dirty="0"/>
              <a:t>Microsoft PowerPoint 2016</a:t>
            </a:r>
            <a:r>
              <a:rPr lang="uk-UA" sz="1050" dirty="0"/>
              <a:t>, </a:t>
            </a:r>
            <a:br>
              <a:rPr lang="uk-UA" sz="1050" dirty="0"/>
            </a:br>
            <a:r>
              <a:rPr lang="uk-UA" sz="1050" dirty="0"/>
              <a:t>але для інших версій процес виглядає аналогічно.</a:t>
            </a:r>
            <a:endParaRPr lang="ru-RU" sz="1050" dirty="0"/>
          </a:p>
        </p:txBody>
      </p:sp>
      <p:sp>
        <p:nvSpPr>
          <p:cNvPr id="23" name="TextBox 22"/>
          <p:cNvSpPr txBox="1"/>
          <p:nvPr/>
        </p:nvSpPr>
        <p:spPr>
          <a:xfrm>
            <a:off x="7865732" y="5216375"/>
            <a:ext cx="421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/>
              <a:t>Наприклад, для того, щоб змістити зображення, потрібно у поле (3) вписати значення  20%,</a:t>
            </a:r>
            <a:br>
              <a:rPr lang="uk-UA" sz="1200" dirty="0"/>
            </a:br>
            <a:r>
              <a:rPr lang="uk-UA" sz="1200" dirty="0"/>
              <a:t>	     а в поле (4) значення -20%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76009" y="1262695"/>
            <a:ext cx="3461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/>
              <a:t>Зміна фонового зображення</a:t>
            </a:r>
            <a:endParaRPr lang="ru-RU" b="1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118857B-CDAA-5A43-8D11-8734ED90F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779" y="3292523"/>
            <a:ext cx="1692548" cy="225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719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Рисунок 1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031" y="4571099"/>
            <a:ext cx="353599" cy="353599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dirty="0"/>
              <a:t>Колекція іконок для використання в презентаціях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6008" y="680246"/>
            <a:ext cx="10714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Ви можете використовувати такі іконки для слайдів із контактною інформацією або для розміщення посилань на файли чи сторінки з корисною інформацією при підготовці лекційних презентацій.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66572" y="6271730"/>
            <a:ext cx="10800498" cy="2769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uk-UA" sz="1200" dirty="0"/>
              <a:t>Для використання іконки, потрібно скопіювати її разом з написом та замінити напис на посилання або адресу.</a:t>
            </a:r>
          </a:p>
        </p:txBody>
      </p:sp>
      <p:pic>
        <p:nvPicPr>
          <p:cNvPr id="57" name="Рисунок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464" y="2503732"/>
            <a:ext cx="351184" cy="351184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464" y="1684294"/>
            <a:ext cx="355152" cy="354490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464" y="2922604"/>
            <a:ext cx="351184" cy="350522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464" y="3329904"/>
            <a:ext cx="355152" cy="355152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464" y="2090047"/>
            <a:ext cx="355152" cy="355152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710" y="2477701"/>
            <a:ext cx="353599" cy="353599"/>
          </a:xfrm>
          <a:prstGeom prst="rect">
            <a:avLst/>
          </a:prstGeom>
        </p:spPr>
      </p:pic>
      <p:pic>
        <p:nvPicPr>
          <p:cNvPr id="72" name="Рисунок 7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710" y="2071593"/>
            <a:ext cx="353599" cy="354259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344" y="4115930"/>
            <a:ext cx="350301" cy="350301"/>
          </a:xfrm>
          <a:prstGeom prst="rect">
            <a:avLst/>
          </a:prstGeom>
        </p:spPr>
      </p:pic>
      <p:pic>
        <p:nvPicPr>
          <p:cNvPr id="74" name="Рисунок 7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004" y="4936536"/>
            <a:ext cx="349641" cy="349641"/>
          </a:xfrm>
          <a:prstGeom prst="rect">
            <a:avLst/>
          </a:prstGeom>
        </p:spPr>
      </p:pic>
      <p:pic>
        <p:nvPicPr>
          <p:cNvPr id="75" name="Рисунок 7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41" y="2486873"/>
            <a:ext cx="349641" cy="350301"/>
          </a:xfrm>
          <a:prstGeom prst="rect">
            <a:avLst/>
          </a:prstGeom>
        </p:spPr>
      </p:pic>
      <p:pic>
        <p:nvPicPr>
          <p:cNvPr id="76" name="Рисунок 7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345" y="3704244"/>
            <a:ext cx="350301" cy="350301"/>
          </a:xfrm>
          <a:prstGeom prst="rect">
            <a:avLst/>
          </a:prstGeom>
        </p:spPr>
      </p:pic>
      <p:pic>
        <p:nvPicPr>
          <p:cNvPr id="77" name="Рисунок 7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00" y="5456171"/>
            <a:ext cx="353599" cy="353599"/>
          </a:xfrm>
          <a:prstGeom prst="rect">
            <a:avLst/>
          </a:prstGeom>
        </p:spPr>
      </p:pic>
      <p:pic>
        <p:nvPicPr>
          <p:cNvPr id="78" name="Рисунок 7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8" y="2073574"/>
            <a:ext cx="349641" cy="350301"/>
          </a:xfrm>
          <a:prstGeom prst="rect">
            <a:avLst/>
          </a:prstGeom>
        </p:spPr>
      </p:pic>
      <p:pic>
        <p:nvPicPr>
          <p:cNvPr id="79" name="Рисунок 7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710" y="1662215"/>
            <a:ext cx="349641" cy="349641"/>
          </a:xfrm>
          <a:prstGeom prst="rect">
            <a:avLst/>
          </a:prstGeom>
        </p:spPr>
      </p:pic>
      <p:pic>
        <p:nvPicPr>
          <p:cNvPr id="80" name="Рисунок 7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710" y="2899173"/>
            <a:ext cx="353599" cy="353599"/>
          </a:xfrm>
          <a:prstGeom prst="rect">
            <a:avLst/>
          </a:prstGeom>
        </p:spPr>
      </p:pic>
      <p:pic>
        <p:nvPicPr>
          <p:cNvPr id="81" name="Рисунок 8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41" y="2899391"/>
            <a:ext cx="350301" cy="350301"/>
          </a:xfrm>
          <a:prstGeom prst="rect">
            <a:avLst/>
          </a:prstGeom>
        </p:spPr>
      </p:pic>
      <p:pic>
        <p:nvPicPr>
          <p:cNvPr id="82" name="Рисунок 8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00" y="5041673"/>
            <a:ext cx="350301" cy="349641"/>
          </a:xfrm>
          <a:prstGeom prst="rect">
            <a:avLst/>
          </a:prstGeom>
        </p:spPr>
      </p:pic>
      <p:pic>
        <p:nvPicPr>
          <p:cNvPr id="83" name="Рисунок 8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344" y="4526689"/>
            <a:ext cx="350301" cy="350301"/>
          </a:xfrm>
          <a:prstGeom prst="rect">
            <a:avLst/>
          </a:prstGeom>
        </p:spPr>
      </p:pic>
      <p:pic>
        <p:nvPicPr>
          <p:cNvPr id="84" name="Рисунок 8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00" y="4632003"/>
            <a:ext cx="349641" cy="350301"/>
          </a:xfrm>
          <a:prstGeom prst="rect">
            <a:avLst/>
          </a:prstGeom>
        </p:spPr>
      </p:pic>
      <p:pic>
        <p:nvPicPr>
          <p:cNvPr id="85" name="Рисунок 8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00" y="4220645"/>
            <a:ext cx="350301" cy="349641"/>
          </a:xfrm>
          <a:prstGeom prst="rect">
            <a:avLst/>
          </a:prstGeom>
        </p:spPr>
      </p:pic>
      <p:pic>
        <p:nvPicPr>
          <p:cNvPr id="86" name="Рисунок 85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41" y="1662215"/>
            <a:ext cx="349641" cy="349641"/>
          </a:xfrm>
          <a:prstGeom prst="rect">
            <a:avLst/>
          </a:prstGeom>
        </p:spPr>
      </p:pic>
      <p:sp>
        <p:nvSpPr>
          <p:cNvPr id="87" name="TextBox 86"/>
          <p:cNvSpPr txBox="1"/>
          <p:nvPr/>
        </p:nvSpPr>
        <p:spPr>
          <a:xfrm>
            <a:off x="681082" y="1667758"/>
            <a:ext cx="7649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/>
              <a:t>E-mail</a:t>
            </a:r>
            <a:endParaRPr lang="uk-UA" sz="1600" b="1" dirty="0"/>
          </a:p>
        </p:txBody>
      </p:sp>
      <p:sp>
        <p:nvSpPr>
          <p:cNvPr id="88" name="TextBox 87"/>
          <p:cNvSpPr txBox="1"/>
          <p:nvPr/>
        </p:nvSpPr>
        <p:spPr>
          <a:xfrm>
            <a:off x="681082" y="2079447"/>
            <a:ext cx="20934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Мобільний телефон</a:t>
            </a:r>
            <a:endParaRPr lang="uk-UA" sz="1600" b="1" dirty="0"/>
          </a:p>
        </p:txBody>
      </p:sp>
      <p:sp>
        <p:nvSpPr>
          <p:cNvPr id="89" name="TextBox 88"/>
          <p:cNvSpPr txBox="1"/>
          <p:nvPr/>
        </p:nvSpPr>
        <p:spPr>
          <a:xfrm>
            <a:off x="681082" y="2492746"/>
            <a:ext cx="2387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Стаціонарний телефон</a:t>
            </a:r>
            <a:endParaRPr lang="uk-UA" sz="1600" b="1" dirty="0"/>
          </a:p>
        </p:txBody>
      </p:sp>
      <p:sp>
        <p:nvSpPr>
          <p:cNvPr id="90" name="TextBox 89"/>
          <p:cNvSpPr txBox="1"/>
          <p:nvPr/>
        </p:nvSpPr>
        <p:spPr>
          <a:xfrm>
            <a:off x="681082" y="2905264"/>
            <a:ext cx="753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Skype</a:t>
            </a:r>
            <a:endParaRPr lang="uk-UA" sz="1600" b="1" dirty="0"/>
          </a:p>
        </p:txBody>
      </p:sp>
      <p:sp>
        <p:nvSpPr>
          <p:cNvPr id="91" name="TextBox 90"/>
          <p:cNvSpPr txBox="1"/>
          <p:nvPr/>
        </p:nvSpPr>
        <p:spPr>
          <a:xfrm>
            <a:off x="682341" y="4226188"/>
            <a:ext cx="11304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WhatsApp</a:t>
            </a:r>
            <a:endParaRPr lang="uk-UA" sz="1600" b="1" dirty="0"/>
          </a:p>
        </p:txBody>
      </p:sp>
      <p:sp>
        <p:nvSpPr>
          <p:cNvPr id="92" name="TextBox 91"/>
          <p:cNvSpPr txBox="1"/>
          <p:nvPr/>
        </p:nvSpPr>
        <p:spPr>
          <a:xfrm>
            <a:off x="682341" y="4637877"/>
            <a:ext cx="6586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Viber</a:t>
            </a:r>
            <a:endParaRPr lang="uk-UA" sz="1600" b="1" dirty="0"/>
          </a:p>
        </p:txBody>
      </p:sp>
      <p:sp>
        <p:nvSpPr>
          <p:cNvPr id="93" name="TextBox 92"/>
          <p:cNvSpPr txBox="1"/>
          <p:nvPr/>
        </p:nvSpPr>
        <p:spPr>
          <a:xfrm>
            <a:off x="682341" y="5051176"/>
            <a:ext cx="10275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Telegram</a:t>
            </a:r>
            <a:endParaRPr lang="uk-UA" sz="1600" b="1" dirty="0"/>
          </a:p>
        </p:txBody>
      </p:sp>
      <p:sp>
        <p:nvSpPr>
          <p:cNvPr id="94" name="TextBox 93"/>
          <p:cNvSpPr txBox="1"/>
          <p:nvPr/>
        </p:nvSpPr>
        <p:spPr>
          <a:xfrm>
            <a:off x="682341" y="5463694"/>
            <a:ext cx="21563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Facebook Messenger</a:t>
            </a:r>
            <a:endParaRPr lang="uk-UA" sz="1600" b="1" dirty="0"/>
          </a:p>
        </p:txBody>
      </p:sp>
      <p:sp>
        <p:nvSpPr>
          <p:cNvPr id="95" name="TextBox 94"/>
          <p:cNvSpPr txBox="1"/>
          <p:nvPr/>
        </p:nvSpPr>
        <p:spPr>
          <a:xfrm>
            <a:off x="3706221" y="1667758"/>
            <a:ext cx="26166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Онлайн-сховище НТУ ДП</a:t>
            </a:r>
            <a:endParaRPr lang="uk-UA" sz="1600" b="1" dirty="0"/>
          </a:p>
        </p:txBody>
      </p:sp>
      <p:sp>
        <p:nvSpPr>
          <p:cNvPr id="96" name="TextBox 95"/>
          <p:cNvSpPr txBox="1"/>
          <p:nvPr/>
        </p:nvSpPr>
        <p:spPr>
          <a:xfrm>
            <a:off x="3706221" y="2071924"/>
            <a:ext cx="9589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Dropbox</a:t>
            </a:r>
            <a:endParaRPr lang="uk-UA" sz="1600" b="1" dirty="0"/>
          </a:p>
        </p:txBody>
      </p:sp>
      <p:sp>
        <p:nvSpPr>
          <p:cNvPr id="97" name="TextBox 96"/>
          <p:cNvSpPr txBox="1"/>
          <p:nvPr/>
        </p:nvSpPr>
        <p:spPr>
          <a:xfrm>
            <a:off x="3706221" y="2485223"/>
            <a:ext cx="13805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Google Drive</a:t>
            </a:r>
            <a:endParaRPr lang="uk-UA" sz="1600" b="1" dirty="0"/>
          </a:p>
        </p:txBody>
      </p:sp>
      <p:sp>
        <p:nvSpPr>
          <p:cNvPr id="98" name="TextBox 97"/>
          <p:cNvSpPr txBox="1"/>
          <p:nvPr/>
        </p:nvSpPr>
        <p:spPr>
          <a:xfrm>
            <a:off x="3706221" y="2897741"/>
            <a:ext cx="1941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Microsoft OneDrive</a:t>
            </a:r>
            <a:endParaRPr lang="uk-UA" sz="1600" b="1" dirty="0"/>
          </a:p>
        </p:txBody>
      </p:sp>
      <p:sp>
        <p:nvSpPr>
          <p:cNvPr id="99" name="TextBox 98"/>
          <p:cNvSpPr txBox="1"/>
          <p:nvPr/>
        </p:nvSpPr>
        <p:spPr>
          <a:xfrm>
            <a:off x="3711252" y="3710117"/>
            <a:ext cx="9589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LinkedIn</a:t>
            </a:r>
            <a:endParaRPr lang="uk-UA" sz="1600" b="1" dirty="0"/>
          </a:p>
        </p:txBody>
      </p:sp>
      <p:sp>
        <p:nvSpPr>
          <p:cNvPr id="100" name="TextBox 99"/>
          <p:cNvSpPr txBox="1"/>
          <p:nvPr/>
        </p:nvSpPr>
        <p:spPr>
          <a:xfrm>
            <a:off x="3711252" y="4114283"/>
            <a:ext cx="10839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Facebook</a:t>
            </a:r>
            <a:endParaRPr lang="uk-UA" sz="1600" b="1" dirty="0"/>
          </a:p>
        </p:txBody>
      </p:sp>
      <p:sp>
        <p:nvSpPr>
          <p:cNvPr id="101" name="TextBox 100"/>
          <p:cNvSpPr txBox="1"/>
          <p:nvPr/>
        </p:nvSpPr>
        <p:spPr>
          <a:xfrm>
            <a:off x="3711252" y="4527582"/>
            <a:ext cx="788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Twitter</a:t>
            </a:r>
            <a:endParaRPr lang="uk-UA" sz="1600" b="1" dirty="0"/>
          </a:p>
        </p:txBody>
      </p:sp>
      <p:sp>
        <p:nvSpPr>
          <p:cNvPr id="102" name="TextBox 101"/>
          <p:cNvSpPr txBox="1"/>
          <p:nvPr/>
        </p:nvSpPr>
        <p:spPr>
          <a:xfrm>
            <a:off x="3711252" y="4940100"/>
            <a:ext cx="10983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Instagram</a:t>
            </a:r>
            <a:endParaRPr lang="uk-UA" sz="1600" b="1" dirty="0"/>
          </a:p>
        </p:txBody>
      </p:sp>
      <p:sp>
        <p:nvSpPr>
          <p:cNvPr id="103" name="TextBox 102"/>
          <p:cNvSpPr txBox="1"/>
          <p:nvPr/>
        </p:nvSpPr>
        <p:spPr>
          <a:xfrm>
            <a:off x="239733" y="1316120"/>
            <a:ext cx="20350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/>
              <a:t>Основні контакти: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242082" y="3874550"/>
            <a:ext cx="1525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err="1"/>
              <a:t>Месенджери</a:t>
            </a:r>
            <a:r>
              <a:rPr lang="uk-UA" sz="1600" b="1" dirty="0"/>
              <a:t>: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3273726" y="1316120"/>
            <a:ext cx="19875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/>
              <a:t>Онлайн-сховища: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3273726" y="3358479"/>
            <a:ext cx="20254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/>
              <a:t>Соціальні мережі: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464" y="4160708"/>
            <a:ext cx="363999" cy="363999"/>
          </a:xfrm>
          <a:prstGeom prst="rect">
            <a:avLst/>
          </a:prstGeom>
        </p:spPr>
      </p:pic>
      <p:sp>
        <p:nvSpPr>
          <p:cNvPr id="115" name="TextBox 114"/>
          <p:cNvSpPr txBox="1"/>
          <p:nvPr/>
        </p:nvSpPr>
        <p:spPr>
          <a:xfrm>
            <a:off x="7339704" y="1693789"/>
            <a:ext cx="20190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Google </a:t>
            </a:r>
            <a:r>
              <a:rPr lang="uk-UA" sz="1600" dirty="0"/>
              <a:t>Презентації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7339704" y="2097955"/>
            <a:ext cx="1184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SlideShare</a:t>
            </a:r>
            <a:endParaRPr lang="uk-UA" sz="1600" b="1" dirty="0"/>
          </a:p>
        </p:txBody>
      </p:sp>
      <p:sp>
        <p:nvSpPr>
          <p:cNvPr id="117" name="TextBox 116"/>
          <p:cNvSpPr txBox="1"/>
          <p:nvPr/>
        </p:nvSpPr>
        <p:spPr>
          <a:xfrm>
            <a:off x="7339704" y="2511254"/>
            <a:ext cx="15760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Microsoft Sway</a:t>
            </a:r>
            <a:endParaRPr lang="uk-UA" sz="1600" b="1" dirty="0"/>
          </a:p>
        </p:txBody>
      </p:sp>
      <p:sp>
        <p:nvSpPr>
          <p:cNvPr id="118" name="TextBox 117"/>
          <p:cNvSpPr txBox="1"/>
          <p:nvPr/>
        </p:nvSpPr>
        <p:spPr>
          <a:xfrm>
            <a:off x="7339704" y="2923772"/>
            <a:ext cx="6511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Prezi</a:t>
            </a:r>
            <a:endParaRPr lang="uk-UA" sz="1600" b="1" dirty="0"/>
          </a:p>
        </p:txBody>
      </p:sp>
      <p:sp>
        <p:nvSpPr>
          <p:cNvPr id="120" name="TextBox 119"/>
          <p:cNvSpPr txBox="1"/>
          <p:nvPr/>
        </p:nvSpPr>
        <p:spPr>
          <a:xfrm>
            <a:off x="7344735" y="4163189"/>
            <a:ext cx="1373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Google </a:t>
            </a:r>
            <a:r>
              <a:rPr lang="uk-UA" sz="1600" dirty="0"/>
              <a:t>Фото</a:t>
            </a:r>
            <a:endParaRPr lang="uk-UA" sz="1600" b="1" dirty="0"/>
          </a:p>
        </p:txBody>
      </p:sp>
      <p:sp>
        <p:nvSpPr>
          <p:cNvPr id="123" name="TextBox 122"/>
          <p:cNvSpPr txBox="1"/>
          <p:nvPr/>
        </p:nvSpPr>
        <p:spPr>
          <a:xfrm>
            <a:off x="6907209" y="1342151"/>
            <a:ext cx="33740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/>
              <a:t>Онлайн-редактори презентацій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6907209" y="3819277"/>
            <a:ext cx="1604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err="1"/>
              <a:t>Фотохостінги</a:t>
            </a:r>
            <a:r>
              <a:rPr lang="uk-UA" sz="1600" b="1" dirty="0"/>
              <a:t>: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7348128" y="3344004"/>
            <a:ext cx="7409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Slides</a:t>
            </a:r>
            <a:endParaRPr lang="uk-UA" sz="1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9339" y="4158925"/>
            <a:ext cx="357810" cy="357136"/>
          </a:xfrm>
          <a:prstGeom prst="rect">
            <a:avLst/>
          </a:prstGeom>
        </p:spPr>
      </p:pic>
      <p:pic>
        <p:nvPicPr>
          <p:cNvPr id="126" name="Рисунок 125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2608" y="4575777"/>
            <a:ext cx="350301" cy="349641"/>
          </a:xfrm>
          <a:prstGeom prst="rect">
            <a:avLst/>
          </a:prstGeom>
        </p:spPr>
      </p:pic>
      <p:sp>
        <p:nvSpPr>
          <p:cNvPr id="129" name="TextBox 128"/>
          <p:cNvSpPr txBox="1"/>
          <p:nvPr/>
        </p:nvSpPr>
        <p:spPr>
          <a:xfrm>
            <a:off x="9441879" y="4164283"/>
            <a:ext cx="7612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Vimeo</a:t>
            </a:r>
            <a:endParaRPr lang="uk-UA" sz="1600" b="1" dirty="0"/>
          </a:p>
        </p:txBody>
      </p:sp>
      <p:sp>
        <p:nvSpPr>
          <p:cNvPr id="130" name="TextBox 129"/>
          <p:cNvSpPr txBox="1"/>
          <p:nvPr/>
        </p:nvSpPr>
        <p:spPr>
          <a:xfrm>
            <a:off x="9441879" y="4577582"/>
            <a:ext cx="928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Youtube</a:t>
            </a:r>
            <a:endParaRPr lang="uk-UA" sz="1600" b="1" dirty="0"/>
          </a:p>
        </p:txBody>
      </p:sp>
      <p:sp>
        <p:nvSpPr>
          <p:cNvPr id="132" name="TextBox 131"/>
          <p:cNvSpPr txBox="1"/>
          <p:nvPr/>
        </p:nvSpPr>
        <p:spPr>
          <a:xfrm>
            <a:off x="9004353" y="3820371"/>
            <a:ext cx="16609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err="1"/>
              <a:t>Відеохостінги</a:t>
            </a:r>
            <a:r>
              <a:rPr lang="uk-UA" sz="1600" b="1" dirty="0"/>
              <a:t>: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7335302" y="4568194"/>
            <a:ext cx="570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Flikr</a:t>
            </a:r>
            <a:endParaRPr lang="uk-UA" sz="1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21" y="3311826"/>
            <a:ext cx="356833" cy="357506"/>
          </a:xfrm>
          <a:prstGeom prst="rect">
            <a:avLst/>
          </a:prstGeom>
        </p:spPr>
      </p:pic>
      <p:sp>
        <p:nvSpPr>
          <p:cNvPr id="135" name="TextBox 134"/>
          <p:cNvSpPr txBox="1"/>
          <p:nvPr/>
        </p:nvSpPr>
        <p:spPr>
          <a:xfrm>
            <a:off x="692303" y="3319195"/>
            <a:ext cx="8851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/>
              <a:t>Адреса</a:t>
            </a:r>
            <a:endParaRPr lang="uk-UA" sz="16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047" y="5311921"/>
            <a:ext cx="351411" cy="350749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6954169" y="5309937"/>
            <a:ext cx="13060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/>
              <a:t>Інші сайти:</a:t>
            </a:r>
          </a:p>
        </p:txBody>
      </p:sp>
    </p:spTree>
    <p:extLst>
      <p:ext uri="{BB962C8B-B14F-4D97-AF65-F5344CB8AC3E}">
        <p14:creationId xmlns:p14="http://schemas.microsoft.com/office/powerpoint/2010/main" val="2411923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dirty="0"/>
              <a:t>Колекція іконок для використання в презентаціях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6008" y="770864"/>
            <a:ext cx="107144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Приклади використання іконок</a:t>
            </a: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055" y="5277276"/>
            <a:ext cx="350301" cy="35030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849" y="5283305"/>
            <a:ext cx="349641" cy="349641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178" y="3570737"/>
            <a:ext cx="350301" cy="35030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246" y="3562576"/>
            <a:ext cx="353599" cy="353599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456" y="5715251"/>
            <a:ext cx="350301" cy="349641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055" y="5725311"/>
            <a:ext cx="350301" cy="350301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6155097" y="5724754"/>
            <a:ext cx="1156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t.me/</a:t>
            </a:r>
            <a:r>
              <a:rPr lang="en-US" sz="1600" dirty="0" err="1"/>
              <a:t>ntudp</a:t>
            </a:r>
            <a:endParaRPr lang="uk-UA" sz="16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4473887" y="3570099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@</a:t>
            </a:r>
            <a:r>
              <a:rPr lang="en-US" sz="1600" dirty="0" err="1"/>
              <a:t>tregubm</a:t>
            </a:r>
            <a:endParaRPr lang="uk-UA" sz="16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1722085" y="3576610"/>
            <a:ext cx="23503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linkedin.com/in/</a:t>
            </a:r>
            <a:r>
              <a:rPr lang="en-US" sz="1600" dirty="0" err="1"/>
              <a:t>tregubm</a:t>
            </a:r>
            <a:endParaRPr lang="uk-UA" sz="16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3604963" y="5275629"/>
            <a:ext cx="20329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facebook.com/</a:t>
            </a:r>
            <a:r>
              <a:rPr lang="en-US" sz="1600" dirty="0" err="1"/>
              <a:t>ntudp</a:t>
            </a:r>
            <a:endParaRPr lang="uk-UA" sz="16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3604963" y="5726204"/>
            <a:ext cx="1737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twitter.com/</a:t>
            </a:r>
            <a:r>
              <a:rPr lang="en-US" sz="1600" dirty="0" err="1"/>
              <a:t>ntudp</a:t>
            </a:r>
            <a:endParaRPr lang="uk-UA" sz="16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6155097" y="5286869"/>
            <a:ext cx="21595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instagram.com/</a:t>
            </a:r>
            <a:r>
              <a:rPr lang="en-US" sz="1600" dirty="0" err="1"/>
              <a:t>ntudp</a:t>
            </a:r>
            <a:endParaRPr lang="uk-UA" sz="1600" b="1" dirty="0"/>
          </a:p>
        </p:txBody>
      </p:sp>
      <p:sp>
        <p:nvSpPr>
          <p:cNvPr id="103" name="TextBox 102"/>
          <p:cNvSpPr txBox="1"/>
          <p:nvPr/>
        </p:nvSpPr>
        <p:spPr>
          <a:xfrm>
            <a:off x="176008" y="1490065"/>
            <a:ext cx="107144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/>
              <a:t>ЗАСТЕРЕЖЕННЯ! </a:t>
            </a:r>
            <a:r>
              <a:rPr lang="uk-UA" sz="1600" dirty="0"/>
              <a:t>Якщо ви надаєте свої контакти на останньому слайді, то слід пам’ятати наступне:</a:t>
            </a:r>
            <a:br>
              <a:rPr lang="uk-UA" sz="1600" dirty="0"/>
            </a:br>
            <a:r>
              <a:rPr lang="uk-UA" sz="1600" dirty="0"/>
              <a:t>- кількість контактних даних мусить бути не більше 2-х. Наприклад, </a:t>
            </a:r>
            <a:r>
              <a:rPr lang="en-US" sz="1600" dirty="0"/>
              <a:t>e-mail</a:t>
            </a:r>
            <a:r>
              <a:rPr lang="uk-UA" sz="1600" dirty="0"/>
              <a:t> та номер телефону з іконками </a:t>
            </a:r>
            <a:r>
              <a:rPr lang="uk-UA" sz="1600" dirty="0" err="1"/>
              <a:t>месенджерів</a:t>
            </a:r>
            <a:r>
              <a:rPr lang="uk-UA" sz="1600" dirty="0"/>
              <a:t>, що зареєстровані на цей номер (теж не більше двох);</a:t>
            </a:r>
          </a:p>
          <a:p>
            <a:r>
              <a:rPr lang="uk-UA" sz="1600" dirty="0"/>
              <a:t>- всі контакти повинні бути робочі та актуальні, адреса електронної пошти повинна бути офіційною та містити прізвище власника пошти;</a:t>
            </a:r>
          </a:p>
          <a:p>
            <a:r>
              <a:rPr lang="uk-UA" sz="1600" dirty="0"/>
              <a:t>- не потрібно надавати номер стаціонарного телефону на презентаціях для конференцій.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176008" y="3104248"/>
            <a:ext cx="1216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Приклад:</a:t>
            </a:r>
          </a:p>
        </p:txBody>
      </p:sp>
      <p:pic>
        <p:nvPicPr>
          <p:cNvPr id="105" name="Рисунок 10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444" y="3104561"/>
            <a:ext cx="349641" cy="349641"/>
          </a:xfrm>
          <a:prstGeom prst="rect">
            <a:avLst/>
          </a:prstGeom>
        </p:spPr>
      </p:pic>
      <p:sp>
        <p:nvSpPr>
          <p:cNvPr id="106" name="TextBox 105"/>
          <p:cNvSpPr txBox="1"/>
          <p:nvPr/>
        </p:nvSpPr>
        <p:spPr>
          <a:xfrm>
            <a:off x="1722085" y="3110104"/>
            <a:ext cx="2162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tregub.m@ntudp.com</a:t>
            </a:r>
            <a:endParaRPr lang="uk-UA" sz="1600" b="1" dirty="0"/>
          </a:p>
        </p:txBody>
      </p:sp>
      <p:pic>
        <p:nvPicPr>
          <p:cNvPr id="107" name="Рисунок 10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508" y="3088921"/>
            <a:ext cx="349641" cy="350301"/>
          </a:xfrm>
          <a:prstGeom prst="rect">
            <a:avLst/>
          </a:prstGeom>
        </p:spPr>
      </p:pic>
      <p:pic>
        <p:nvPicPr>
          <p:cNvPr id="108" name="Рисунок 10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671" y="3089252"/>
            <a:ext cx="350301" cy="349641"/>
          </a:xfrm>
          <a:prstGeom prst="rect">
            <a:avLst/>
          </a:prstGeom>
        </p:spPr>
      </p:pic>
      <p:sp>
        <p:nvSpPr>
          <p:cNvPr id="109" name="TextBox 108"/>
          <p:cNvSpPr txBox="1"/>
          <p:nvPr/>
        </p:nvSpPr>
        <p:spPr>
          <a:xfrm>
            <a:off x="4691312" y="3094795"/>
            <a:ext cx="20152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+38 050 123 456 78</a:t>
            </a:r>
            <a:endParaRPr lang="uk-UA" sz="1600" b="1" dirty="0"/>
          </a:p>
        </p:txBody>
      </p:sp>
      <p:sp>
        <p:nvSpPr>
          <p:cNvPr id="111" name="TextBox 110"/>
          <p:cNvSpPr txBox="1"/>
          <p:nvPr/>
        </p:nvSpPr>
        <p:spPr>
          <a:xfrm>
            <a:off x="176008" y="1157855"/>
            <a:ext cx="11817328" cy="33855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1600" b="1" dirty="0"/>
              <a:t>КОНТАКТНА ІНФОРМАЦІЯ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687751" y="3569153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/>
              <a:t>або</a:t>
            </a:r>
            <a:endParaRPr lang="uk-UA" sz="1600" b="1" dirty="0"/>
          </a:p>
        </p:txBody>
      </p:sp>
      <p:sp>
        <p:nvSpPr>
          <p:cNvPr id="114" name="TextBox 113"/>
          <p:cNvSpPr txBox="1"/>
          <p:nvPr/>
        </p:nvSpPr>
        <p:spPr>
          <a:xfrm>
            <a:off x="176008" y="4381621"/>
            <a:ext cx="10714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Якщо ви бажаєте розмістити посилання на цікаві сторінки в </a:t>
            </a:r>
            <a:r>
              <a:rPr lang="uk-UA" sz="1600" dirty="0" err="1"/>
              <a:t>соцмережах</a:t>
            </a:r>
            <a:r>
              <a:rPr lang="uk-UA" sz="1600" dirty="0"/>
              <a:t>, що можуть бути корисні</a:t>
            </a:r>
            <a:br>
              <a:rPr lang="uk-UA" sz="1600" dirty="0"/>
            </a:br>
            <a:r>
              <a:rPr lang="uk-UA" sz="1600" dirty="0"/>
              <a:t>для лекційних занять або виступів, то можна зробити це так: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176008" y="4049411"/>
            <a:ext cx="11817328" cy="33855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1600" b="1" dirty="0"/>
              <a:t>ПОСИЛАННЯ НА СТОРІНКИ В СОЦІАЛЬНИХ МЕРЕЖАХ</a:t>
            </a:r>
          </a:p>
        </p:txBody>
      </p:sp>
    </p:spTree>
    <p:extLst>
      <p:ext uri="{BB962C8B-B14F-4D97-AF65-F5344CB8AC3E}">
        <p14:creationId xmlns:p14="http://schemas.microsoft.com/office/powerpoint/2010/main" val="3332599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Приклад слайдів</a:t>
            </a:r>
            <a:br>
              <a:rPr lang="uk-UA" dirty="0"/>
            </a:br>
            <a:r>
              <a:rPr lang="uk-UA" dirty="0"/>
              <a:t>презентації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12663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/>
              <a:t>Види фундаментів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uk-UA" dirty="0"/>
              <a:t>Дисципліна: «Проектування підземних споруд в умовах нестійких ґрунтів»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1"/>
          </p:nvPr>
        </p:nvSpPr>
        <p:spPr>
          <a:xfrm>
            <a:off x="314324" y="285186"/>
            <a:ext cx="7132681" cy="955528"/>
          </a:xfrm>
        </p:spPr>
        <p:txBody>
          <a:bodyPr/>
          <a:lstStyle/>
          <a:p>
            <a:r>
              <a:rPr lang="uk-UA" dirty="0"/>
              <a:t>Факультет будівництва</a:t>
            </a:r>
          </a:p>
          <a:p>
            <a:r>
              <a:rPr lang="uk-UA" dirty="0"/>
              <a:t>Кафедра будівництва, геомеханіки та геотехніки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uk-UA" dirty="0" err="1"/>
              <a:t>к.т.н</a:t>
            </a:r>
            <a:r>
              <a:rPr lang="uk-UA" dirty="0"/>
              <a:t>., доцент О.Є. Григор’єв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uk-UA" dirty="0"/>
              <a:t>О.Є. Григор’єв, Р.М. Терещук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uk-UA" dirty="0"/>
              <a:t>12.254 «Будівництво»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pl-PL" dirty="0"/>
              <a:t>b</a:t>
            </a:r>
            <a:r>
              <a:rPr lang="en-US" dirty="0"/>
              <a:t>g.ntudp.com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8533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dirty="0"/>
              <a:t>Порівняння характеристик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uk-UA" dirty="0"/>
              <a:t>Дисципліна: «Проектування підземних споруд в умовах нестійких ґрунтів»</a:t>
            </a:r>
            <a:endParaRPr lang="ru-RU" dirty="0"/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1776627" y="1286735"/>
          <a:ext cx="8128000" cy="4936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38220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50000" t="-6000" r="-50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Розділ 1.</a:t>
            </a:r>
            <a:br>
              <a:rPr lang="uk-UA" dirty="0"/>
            </a:br>
            <a:r>
              <a:rPr lang="uk-UA" dirty="0"/>
              <a:t>Класифікація ґрунтів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94968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DNU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035F8E"/>
      </a:accent2>
      <a:accent3>
        <a:srgbClr val="70AD47"/>
      </a:accent3>
      <a:accent4>
        <a:srgbClr val="093864"/>
      </a:accent4>
      <a:accent5>
        <a:srgbClr val="ED7D31"/>
      </a:accent5>
      <a:accent6>
        <a:srgbClr val="FFC000"/>
      </a:accent6>
      <a:hlink>
        <a:srgbClr val="5B9BD5"/>
      </a:hlink>
      <a:folHlink>
        <a:srgbClr val="70AD47"/>
      </a:folHlink>
    </a:clrScheme>
    <a:fontScheme name="DNUT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345361543E4F4A8518BB9AC0A9ED9E" ma:contentTypeVersion="25" ma:contentTypeDescription="Create a new document." ma:contentTypeScope="" ma:versionID="46a616073b2fed065ea314d5be3eed3f">
  <xsd:schema xmlns:xsd="http://www.w3.org/2001/XMLSchema" xmlns:xs="http://www.w3.org/2001/XMLSchema" xmlns:p="http://schemas.microsoft.com/office/2006/metadata/properties" xmlns:ns3="72ddd7a5-74aa-4c3e-bfa5-6bd9ba10faf8" xmlns:ns4="81b9be08-eb6a-41a5-987f-9560ad6c2cd1" targetNamespace="http://schemas.microsoft.com/office/2006/metadata/properties" ma:root="true" ma:fieldsID="e02b6e409d3034c51dbfd21474e1c093" ns3:_="" ns4:_="">
    <xsd:import namespace="72ddd7a5-74aa-4c3e-bfa5-6bd9ba10faf8"/>
    <xsd:import namespace="81b9be08-eb6a-41a5-987f-9560ad6c2c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NotebookType" minOccurs="0"/>
                <xsd:element ref="ns3:FolderType" minOccurs="0"/>
                <xsd:element ref="ns3:Owner" minOccurs="0"/>
                <xsd:element ref="ns3:DefaultSectionNames" minOccurs="0"/>
                <xsd:element ref="ns3:Templates" minOccurs="0"/>
                <xsd:element ref="ns3:CultureName" minOccurs="0"/>
                <xsd:element ref="ns3:AppVersion" minOccurs="0"/>
                <xsd:element ref="ns3:Teachers" minOccurs="0"/>
                <xsd:element ref="ns3:Students" minOccurs="0"/>
                <xsd:element ref="ns3:Student_Groups" minOccurs="0"/>
                <xsd:element ref="ns3:Invited_Teachers" minOccurs="0"/>
                <xsd:element ref="ns3:Invited_Students" minOccurs="0"/>
                <xsd:element ref="ns3:Self_Registration_Enabled" minOccurs="0"/>
                <xsd:element ref="ns3:Has_Teacher_Only_SectionGroup" minOccurs="0"/>
                <xsd:element ref="ns3:Is_Collaboration_Space_Locked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ddd7a5-74aa-4c3e-bfa5-6bd9ba10faf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NotebookType" ma:index="10" nillable="true" ma:displayName="Notebook Type" ma:internalName="NotebookType">
      <xsd:simpleType>
        <xsd:restriction base="dms:Text"/>
      </xsd:simpleType>
    </xsd:element>
    <xsd:element name="FolderType" ma:index="11" nillable="true" ma:displayName="Folder Type" ma:internalName="FolderType">
      <xsd:simpleType>
        <xsd:restriction base="dms:Text"/>
      </xsd:simpleType>
    </xsd:element>
    <xsd:element name="Owner" ma:index="12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3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4" nillable="true" ma:displayName="Templates" ma:internalName="Templates">
      <xsd:simpleType>
        <xsd:restriction base="dms:Note">
          <xsd:maxLength value="255"/>
        </xsd:restriction>
      </xsd:simpleType>
    </xsd:element>
    <xsd:element name="CultureName" ma:index="15" nillable="true" ma:displayName="Culture Name" ma:internalName="CultureName">
      <xsd:simpleType>
        <xsd:restriction base="dms:Text"/>
      </xsd:simpleType>
    </xsd:element>
    <xsd:element name="AppVersion" ma:index="16" nillable="true" ma:displayName="App Version" ma:internalName="AppVersion">
      <xsd:simpleType>
        <xsd:restriction base="dms:Text"/>
      </xsd:simpleType>
    </xsd:element>
    <xsd:element name="Teachers" ma:index="17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18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19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0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1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2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3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4" nillable="true" ma:displayName="Is Collaboration Space Locked" ma:internalName="Is_Collaboration_Space_Locked">
      <xsd:simpleType>
        <xsd:restriction base="dms:Boolean"/>
      </xsd:simpleType>
    </xsd:element>
    <xsd:element name="MediaServiceDateTaken" ma:index="28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9" nillable="true" ma:displayName="Tags" ma:internalName="MediaServiceAutoTags" ma:readOnly="true">
      <xsd:simpleType>
        <xsd:restriction base="dms:Text"/>
      </xsd:simpleType>
    </xsd:element>
    <xsd:element name="MediaServiceOCR" ma:index="3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2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b9be08-eb6a-41a5-987f-9560ad6c2cd1" elementFormDefault="qualified">
    <xsd:import namespace="http://schemas.microsoft.com/office/2006/documentManagement/types"/>
    <xsd:import namespace="http://schemas.microsoft.com/office/infopath/2007/PartnerControls"/>
    <xsd:element name="SharedWithUsers" ma:index="2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7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s_Collaboration_Space_Locked xmlns="72ddd7a5-74aa-4c3e-bfa5-6bd9ba10faf8" xsi:nil="true"/>
    <Owner xmlns="72ddd7a5-74aa-4c3e-bfa5-6bd9ba10faf8">
      <UserInfo>
        <DisplayName/>
        <AccountId xsi:nil="true"/>
        <AccountType/>
      </UserInfo>
    </Owner>
    <Invited_Teachers xmlns="72ddd7a5-74aa-4c3e-bfa5-6bd9ba10faf8" xsi:nil="true"/>
    <Templates xmlns="72ddd7a5-74aa-4c3e-bfa5-6bd9ba10faf8" xsi:nil="true"/>
    <NotebookType xmlns="72ddd7a5-74aa-4c3e-bfa5-6bd9ba10faf8" xsi:nil="true"/>
    <FolderType xmlns="72ddd7a5-74aa-4c3e-bfa5-6bd9ba10faf8" xsi:nil="true"/>
    <Teachers xmlns="72ddd7a5-74aa-4c3e-bfa5-6bd9ba10faf8">
      <UserInfo>
        <DisplayName/>
        <AccountId xsi:nil="true"/>
        <AccountType/>
      </UserInfo>
    </Teachers>
    <Invited_Students xmlns="72ddd7a5-74aa-4c3e-bfa5-6bd9ba10faf8" xsi:nil="true"/>
    <DefaultSectionNames xmlns="72ddd7a5-74aa-4c3e-bfa5-6bd9ba10faf8" xsi:nil="true"/>
    <CultureName xmlns="72ddd7a5-74aa-4c3e-bfa5-6bd9ba10faf8" xsi:nil="true"/>
    <Students xmlns="72ddd7a5-74aa-4c3e-bfa5-6bd9ba10faf8">
      <UserInfo>
        <DisplayName/>
        <AccountId xsi:nil="true"/>
        <AccountType/>
      </UserInfo>
    </Students>
    <Student_Groups xmlns="72ddd7a5-74aa-4c3e-bfa5-6bd9ba10faf8">
      <UserInfo>
        <DisplayName/>
        <AccountId xsi:nil="true"/>
        <AccountType/>
      </UserInfo>
    </Student_Groups>
    <Self_Registration_Enabled xmlns="72ddd7a5-74aa-4c3e-bfa5-6bd9ba10faf8" xsi:nil="true"/>
    <Has_Teacher_Only_SectionGroup xmlns="72ddd7a5-74aa-4c3e-bfa5-6bd9ba10faf8" xsi:nil="true"/>
    <AppVersion xmlns="72ddd7a5-74aa-4c3e-bfa5-6bd9ba10faf8" xsi:nil="true"/>
  </documentManagement>
</p:properties>
</file>

<file path=customXml/itemProps1.xml><?xml version="1.0" encoding="utf-8"?>
<ds:datastoreItem xmlns:ds="http://schemas.openxmlformats.org/officeDocument/2006/customXml" ds:itemID="{93A6F6A7-5D3F-42FB-BE92-E8075C6427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2ddd7a5-74aa-4c3e-bfa5-6bd9ba10faf8"/>
    <ds:schemaRef ds:uri="81b9be08-eb6a-41a5-987f-9560ad6c2c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92C19DB-2E8F-4F2D-815C-1E5277BCF47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4A9CCA5-C140-4F32-8D08-71254958C4E1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81b9be08-eb6a-41a5-987f-9560ad6c2cd1"/>
    <ds:schemaRef ds:uri="72ddd7a5-74aa-4c3e-bfa5-6bd9ba10faf8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850</Words>
  <Application>Microsoft Office PowerPoint</Application>
  <PresentationFormat>Широкий екран</PresentationFormat>
  <Paragraphs>121</Paragraphs>
  <Slides>17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Тема Office</vt:lpstr>
      <vt:lpstr>ШАБЛОН ПРЕЗЕНТАЦІЇ для проведення  лекційних занять  і оформлення  навчальних матеріалів </vt:lpstr>
      <vt:lpstr>Презентація PowerPoint</vt:lpstr>
      <vt:lpstr>Презентація PowerPoint</vt:lpstr>
      <vt:lpstr>Презентація PowerPoint</vt:lpstr>
      <vt:lpstr>Презентація PowerPoint</vt:lpstr>
      <vt:lpstr>Приклад слайдів презентації</vt:lpstr>
      <vt:lpstr>Види фундаментів</vt:lpstr>
      <vt:lpstr>Презентація PowerPoint</vt:lpstr>
      <vt:lpstr>Розділ 1. Класифікація ґрунтів </vt:lpstr>
      <vt:lpstr>Зміст</vt:lpstr>
      <vt:lpstr>Посилання на матеріали</vt:lpstr>
      <vt:lpstr>Приклади пустих слайдів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Новодранова Наталія Олександрівна</cp:lastModifiedBy>
  <cp:revision>59</cp:revision>
  <dcterms:created xsi:type="dcterms:W3CDTF">2018-01-06T22:34:48Z</dcterms:created>
  <dcterms:modified xsi:type="dcterms:W3CDTF">2022-05-10T13:57:52Z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0x0101002C345361543E4F4A8518BB9AC0A9ED9E</vt:lpwstr>
  </property>
</Properties>
</file>