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87" r:id="rId4"/>
    <p:sldId id="284" r:id="rId5"/>
    <p:sldId id="265" r:id="rId6"/>
    <p:sldId id="266" r:id="rId7"/>
    <p:sldId id="262" r:id="rId8"/>
    <p:sldId id="279" r:id="rId9"/>
    <p:sldId id="285" r:id="rId10"/>
    <p:sldId id="288" r:id="rId11"/>
    <p:sldId id="286" r:id="rId12"/>
    <p:sldId id="289" r:id="rId13"/>
    <p:sldId id="261" r:id="rId14"/>
    <p:sldId id="269" r:id="rId15"/>
    <p:sldId id="267" r:id="rId16"/>
    <p:sldId id="280" r:id="rId17"/>
    <p:sldId id="290" r:id="rId18"/>
    <p:sldId id="271" r:id="rId19"/>
    <p:sldId id="292" r:id="rId20"/>
    <p:sldId id="278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864"/>
    <a:srgbClr val="035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91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2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5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2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0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6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6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2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2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0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7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82738-0993-4D80-8BBE-914B1907805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F629-B893-4ED6-A2F1-F9F77639D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83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rgocollective.com/eimantas/Neris-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6522" y="5215837"/>
            <a:ext cx="939391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3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ОФІЦІЙНА СИМВОЛІКА</a:t>
            </a:r>
          </a:p>
        </p:txBody>
      </p:sp>
    </p:spTree>
    <p:extLst>
      <p:ext uri="{BB962C8B-B14F-4D97-AF65-F5344CB8AC3E}">
        <p14:creationId xmlns:p14="http://schemas.microsoft.com/office/powerpoint/2010/main" val="281582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19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5622" y="331111"/>
            <a:ext cx="569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35F8E"/>
                </a:solidFill>
                <a:latin typeface="Neris Black" panose="00000A00000000000000" pitchFamily="50" charset="-52"/>
              </a:rPr>
              <a:t>СХОДИ ДО УСПІХУ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041" y="322642"/>
            <a:ext cx="270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НОВЕ ЛОГО: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041" y="1072713"/>
            <a:ext cx="49673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Blip>
                <a:blip r:embed="rId5"/>
              </a:buBlip>
            </a:pPr>
            <a:r>
              <a:rPr lang="uk-UA" sz="1600" b="1" dirty="0">
                <a:solidFill>
                  <a:srgbClr val="093864"/>
                </a:solidFill>
              </a:rPr>
              <a:t>Загальна ідея - сходини у вигляді об’єднання дев’яти квадратів-цеглин. </a:t>
            </a:r>
          </a:p>
          <a:p>
            <a:pPr marL="285750" indent="-285750">
              <a:spcBef>
                <a:spcPts val="600"/>
              </a:spcBef>
              <a:buBlip>
                <a:blip r:embed="rId5"/>
              </a:buBlip>
            </a:pPr>
            <a:r>
              <a:rPr lang="uk-UA" sz="1600" b="1" dirty="0">
                <a:solidFill>
                  <a:srgbClr val="093864"/>
                </a:solidFill>
              </a:rPr>
              <a:t>9 квадратів відображають структуру університету -  9 факультетів. </a:t>
            </a:r>
          </a:p>
          <a:p>
            <a:pPr marL="285750" indent="-285750">
              <a:spcBef>
                <a:spcPts val="600"/>
              </a:spcBef>
              <a:buBlip>
                <a:blip r:embed="rId5"/>
              </a:buBlip>
            </a:pPr>
            <a:r>
              <a:rPr lang="uk-UA" sz="1600" b="1" dirty="0">
                <a:solidFill>
                  <a:srgbClr val="093864"/>
                </a:solidFill>
              </a:rPr>
              <a:t>Сукупність квадратів характеризує рух від академічних основ (нижчий ярус – темний колір) </a:t>
            </a:r>
            <a:br>
              <a:rPr lang="uk-UA" sz="1600" b="1" dirty="0">
                <a:solidFill>
                  <a:srgbClr val="093864"/>
                </a:solidFill>
              </a:rPr>
            </a:br>
            <a:r>
              <a:rPr lang="uk-UA" sz="1600" b="1" dirty="0">
                <a:solidFill>
                  <a:srgbClr val="093864"/>
                </a:solidFill>
              </a:rPr>
              <a:t>до динамічності, що прагне у майбутнє </a:t>
            </a:r>
            <a:br>
              <a:rPr lang="uk-UA" sz="1600" b="1" dirty="0">
                <a:solidFill>
                  <a:srgbClr val="093864"/>
                </a:solidFill>
              </a:rPr>
            </a:br>
            <a:r>
              <a:rPr lang="uk-UA" sz="1600" b="1" dirty="0">
                <a:solidFill>
                  <a:srgbClr val="093864"/>
                </a:solidFill>
              </a:rPr>
              <a:t>(верхній ярус – світлий колір)</a:t>
            </a:r>
          </a:p>
          <a:p>
            <a:pPr marL="285750" indent="-285750">
              <a:spcBef>
                <a:spcPts val="600"/>
              </a:spcBef>
              <a:buBlip>
                <a:blip r:embed="rId5"/>
              </a:buBlip>
            </a:pPr>
            <a:r>
              <a:rPr lang="uk-UA" sz="1600" b="1" dirty="0">
                <a:solidFill>
                  <a:srgbClr val="093864"/>
                </a:solidFill>
              </a:rPr>
              <a:t>Загальна тенденція логотипу це синьо-блакитна кольорова гамма – символ прагнення до вищого – небесного. </a:t>
            </a:r>
          </a:p>
          <a:p>
            <a:pPr marL="285750" indent="-285750">
              <a:spcBef>
                <a:spcPts val="600"/>
              </a:spcBef>
              <a:buBlip>
                <a:blip r:embed="rId5"/>
              </a:buBlip>
            </a:pPr>
            <a:r>
              <a:rPr lang="uk-UA" sz="1600" b="1" dirty="0">
                <a:solidFill>
                  <a:srgbClr val="093864"/>
                </a:solidFill>
              </a:rPr>
              <a:t>округлені квадрати – поєднання впевненості (квадрат) з гнучкістю (округлення) і здатністю </a:t>
            </a:r>
            <a:br>
              <a:rPr lang="uk-UA" sz="1600" b="1" dirty="0">
                <a:solidFill>
                  <a:srgbClr val="093864"/>
                </a:solidFill>
              </a:rPr>
            </a:br>
            <a:r>
              <a:rPr lang="uk-UA" sz="1600" b="1" dirty="0">
                <a:solidFill>
                  <a:srgbClr val="093864"/>
                </a:solidFill>
              </a:rPr>
              <a:t>до компромісів.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690ADA-81D2-4438-8F4B-418BAF1240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22" y="2380261"/>
            <a:ext cx="3072213" cy="40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6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560916"/>
            <a:ext cx="1138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93864"/>
                </a:solidFill>
              </a:rPr>
              <a:t>ТРАДИЦІЇ В ІННОВАЦІ</a:t>
            </a:r>
            <a:r>
              <a:rPr lang="uk-UA" sz="4800" b="1" dirty="0">
                <a:solidFill>
                  <a:srgbClr val="093864"/>
                </a:solidFill>
              </a:rPr>
              <a:t>ЯХ</a:t>
            </a:r>
            <a:endParaRPr lang="uk-UA" sz="7200" b="1" dirty="0">
              <a:solidFill>
                <a:srgbClr val="093864"/>
              </a:solidFill>
              <a:latin typeface="Neris Black" panose="00000A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7393" y="298160"/>
            <a:ext cx="904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НОВИЙ СЛОГАН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45049"/>
            <a:ext cx="1138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93864"/>
                </a:solidFill>
              </a:rPr>
              <a:t>TRADITIONS IN INNOVATIONS</a:t>
            </a:r>
            <a:endParaRPr lang="uk-UA" sz="7200" b="1" dirty="0">
              <a:solidFill>
                <a:srgbClr val="093864"/>
              </a:solidFill>
              <a:latin typeface="Neris Black" panose="00000A00000000000000" pitchFamily="50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1087394" y="3655529"/>
            <a:ext cx="4308390" cy="2770"/>
          </a:xfrm>
          <a:prstGeom prst="line">
            <a:avLst/>
          </a:prstGeom>
          <a:ln w="28575">
            <a:solidFill>
              <a:srgbClr val="09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5519923" y="3564913"/>
            <a:ext cx="181232" cy="181232"/>
          </a:xfrm>
          <a:prstGeom prst="roundRect">
            <a:avLst/>
          </a:prstGeom>
          <a:solidFill>
            <a:srgbClr val="09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>
              <a:ln>
                <a:solidFill>
                  <a:srgbClr val="093864"/>
                </a:solidFill>
              </a:ln>
              <a:solidFill>
                <a:srgbClr val="093864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825294" y="3667096"/>
            <a:ext cx="4308390" cy="2770"/>
          </a:xfrm>
          <a:prstGeom prst="line">
            <a:avLst/>
          </a:prstGeom>
          <a:ln w="28575">
            <a:solidFill>
              <a:srgbClr val="09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34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53587"/>
            <a:ext cx="113728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  <a:t>БРЕНДІНГ</a:t>
            </a:r>
          </a:p>
        </p:txBody>
      </p:sp>
    </p:spTree>
    <p:extLst>
      <p:ext uri="{BB962C8B-B14F-4D97-AF65-F5344CB8AC3E}">
        <p14:creationId xmlns:p14="http://schemas.microsoft.com/office/powerpoint/2010/main" val="78686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128105" y="0"/>
            <a:ext cx="12063895" cy="6858000"/>
            <a:chOff x="402581" y="447173"/>
            <a:chExt cx="10545507" cy="5937151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41"/>
            <a:stretch/>
          </p:blipFill>
          <p:spPr>
            <a:xfrm>
              <a:off x="402581" y="4310602"/>
              <a:ext cx="10545506" cy="2073722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11"/>
            <a:stretch/>
          </p:blipFill>
          <p:spPr>
            <a:xfrm>
              <a:off x="402581" y="2341876"/>
              <a:ext cx="10545507" cy="1968726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1" r="1328" b="65528"/>
            <a:stretch/>
          </p:blipFill>
          <p:spPr>
            <a:xfrm>
              <a:off x="542624" y="447173"/>
              <a:ext cx="10405463" cy="1894703"/>
            </a:xfrm>
            <a:prstGeom prst="rect">
              <a:avLst/>
            </a:prstGeom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/>
          <a:stretch/>
        </p:blipFill>
        <p:spPr>
          <a:xfrm>
            <a:off x="0" y="0"/>
            <a:ext cx="5370972" cy="685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95940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567" y="298160"/>
            <a:ext cx="1077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Neris Black" panose="00000A00000000000000" pitchFamily="50" charset="-52"/>
              </a:rPr>
              <a:t>ОФІЦІЙНІ БЛАНКИ</a:t>
            </a:r>
          </a:p>
        </p:txBody>
      </p:sp>
    </p:spTree>
    <p:extLst>
      <p:ext uri="{BB962C8B-B14F-4D97-AF65-F5344CB8AC3E}">
        <p14:creationId xmlns:p14="http://schemas.microsoft.com/office/powerpoint/2010/main" val="117123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0979" y="298160"/>
            <a:ext cx="1077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ВІЗИТІВКИ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AC2BE8-4213-4F98-9942-B7D9EA30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1" y="0"/>
            <a:ext cx="9906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18EB0B-B5DA-43A8-A859-131243FB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25" y="267766"/>
            <a:ext cx="6430272" cy="6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9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389" y="287272"/>
            <a:ext cx="1012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Neris Black" panose="00000A00000000000000" pitchFamily="50" charset="-52"/>
              </a:rPr>
              <a:t>ТАБЛИЧКА НА ДВЕРІ АУДИТОРІЇ</a:t>
            </a:r>
          </a:p>
        </p:txBody>
      </p:sp>
    </p:spTree>
    <p:extLst>
      <p:ext uri="{BB962C8B-B14F-4D97-AF65-F5344CB8AC3E}">
        <p14:creationId xmlns:p14="http://schemas.microsoft.com/office/powerpoint/2010/main" val="378031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7272"/>
            <a:ext cx="1136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ЕЛЕМЕНТИ ОФОРМЛЕННЯ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44" y="4222948"/>
            <a:ext cx="5868644" cy="1169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44" y="2050301"/>
            <a:ext cx="9682937" cy="11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2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0" y="0"/>
            <a:ext cx="11277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7272"/>
            <a:ext cx="1136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ОНОВЛЕНИЙ ЛОГОТИП ФОРУМУ ГІРНИКІВ</a:t>
            </a:r>
          </a:p>
        </p:txBody>
      </p:sp>
    </p:spTree>
    <p:extLst>
      <p:ext uri="{BB962C8B-B14F-4D97-AF65-F5344CB8AC3E}">
        <p14:creationId xmlns:p14="http://schemas.microsoft.com/office/powerpoint/2010/main" val="3808512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19" y="287272"/>
            <a:ext cx="595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>
                <a:solidFill>
                  <a:srgbClr val="093864"/>
                </a:solidFill>
                <a:latin typeface="Neris Black" panose="00000A00000000000000" pitchFamily="50" charset="-52"/>
              </a:rPr>
              <a:t>ПРИКЛАД </a:t>
            </a:r>
            <a:br>
              <a:rPr lang="uk-UA" sz="3200" b="1">
                <a:solidFill>
                  <a:srgbClr val="093864"/>
                </a:solidFill>
                <a:latin typeface="Neris Black" panose="00000A00000000000000" pitchFamily="50" charset="-52"/>
              </a:rPr>
            </a:br>
            <a:r>
              <a:rPr lang="uk-UA" sz="3200" b="1">
                <a:solidFill>
                  <a:srgbClr val="093864"/>
                </a:solidFill>
                <a:latin typeface="Neris Black" panose="00000A00000000000000" pitchFamily="50" charset="-52"/>
              </a:rPr>
              <a:t>ОФОРМЛЕННЯ СТЕНДУ</a:t>
            </a:r>
            <a:endParaRPr lang="uk-UA" sz="3200" b="1" dirty="0">
              <a:solidFill>
                <a:srgbClr val="093864"/>
              </a:solidFill>
              <a:latin typeface="Neris Black" panose="00000A00000000000000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09" y="222422"/>
            <a:ext cx="4660453" cy="6363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53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61" y="2196717"/>
            <a:ext cx="6128951" cy="24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18" y="287272"/>
            <a:ext cx="8872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93864"/>
                </a:solidFill>
                <a:latin typeface="Neris Black" panose="00000A00000000000000" pitchFamily="50" charset="-52"/>
              </a:rPr>
              <a:t>ПРИКЛАД ОФОРМЛЕННЯ СТЕНДУ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23" y="1021491"/>
            <a:ext cx="8428602" cy="563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05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52" y="502510"/>
            <a:ext cx="1060245" cy="5997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6074" y="2244431"/>
            <a:ext cx="289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facebook.com/</a:t>
            </a:r>
            <a:r>
              <a:rPr lang="en-US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ntudp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8942" y="2913039"/>
            <a:ext cx="289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instagram.com/</a:t>
            </a:r>
            <a:r>
              <a:rPr lang="en-US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ntudp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571" y="4328521"/>
            <a:ext cx="159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ntudp.com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1098" y="4686489"/>
            <a:ext cx="244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ntudp@ntudp.com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1074" y="5061885"/>
            <a:ext cx="257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+38 056 744-73-39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7977" y="5416400"/>
            <a:ext cx="5826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49</a:t>
            </a:r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0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0</a:t>
            </a:r>
            <a:r>
              <a:rPr lang="en-US" sz="2000" b="1">
                <a:solidFill>
                  <a:srgbClr val="093864"/>
                </a:solidFill>
                <a:latin typeface="Neris Light" panose="00000400000000000000" pitchFamily="50" charset="-52"/>
              </a:rPr>
              <a:t>5</a:t>
            </a:r>
            <a:r>
              <a:rPr lang="ru-RU" sz="2000" b="1">
                <a:solidFill>
                  <a:srgbClr val="093864"/>
                </a:solidFill>
                <a:latin typeface="Neris Light" panose="00000400000000000000" pitchFamily="50" charset="-52"/>
              </a:rPr>
              <a:t> 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м. </a:t>
            </a:r>
            <a:r>
              <a:rPr lang="ru-RU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Дніпро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,</a:t>
            </a:r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 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пр. </a:t>
            </a:r>
            <a:r>
              <a:rPr lang="ru-RU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Дмитра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 </a:t>
            </a:r>
            <a:r>
              <a:rPr lang="ru-RU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Яворницького</a:t>
            </a:r>
            <a:r>
              <a:rPr lang="ru-RU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, 19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9072" y="1868937"/>
            <a:ext cx="289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linkedin.com/</a:t>
            </a:r>
            <a:r>
              <a:rPr lang="en-US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ntudp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00" y="2570497"/>
            <a:ext cx="289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youtube.com/</a:t>
            </a:r>
            <a:r>
              <a:rPr lang="en-US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ntudp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310" y="3265356"/>
            <a:ext cx="2890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93864"/>
                </a:solidFill>
                <a:latin typeface="Neris Light" panose="00000400000000000000" pitchFamily="50" charset="-52"/>
              </a:rPr>
              <a:t>twitter.com/</a:t>
            </a:r>
            <a:r>
              <a:rPr lang="en-US" sz="2000" b="1" dirty="0" err="1">
                <a:solidFill>
                  <a:srgbClr val="093864"/>
                </a:solidFill>
                <a:latin typeface="Neris Light" panose="00000400000000000000" pitchFamily="50" charset="-52"/>
              </a:rPr>
              <a:t>ntudp</a:t>
            </a:r>
            <a:endParaRPr lang="uk-UA" sz="2000" b="1" dirty="0">
              <a:solidFill>
                <a:srgbClr val="093864"/>
              </a:solidFill>
              <a:latin typeface="Neris Light" panose="00000400000000000000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733" y="1045799"/>
            <a:ext cx="643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93864"/>
                </a:solidFill>
                <a:latin typeface="Neris Light" panose="00000400000000000000" pitchFamily="50" charset="-52"/>
              </a:rPr>
              <a:t>НАШІ НОВІ КООРДИНАТИ </a:t>
            </a:r>
          </a:p>
        </p:txBody>
      </p:sp>
    </p:spTree>
    <p:extLst>
      <p:ext uri="{BB962C8B-B14F-4D97-AF65-F5344CB8AC3E}">
        <p14:creationId xmlns:p14="http://schemas.microsoft.com/office/powerpoint/2010/main" val="305585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BACC01-4393-4DBA-ADA6-0ABFFBB718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17" y="1050924"/>
            <a:ext cx="5742192" cy="4461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06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53587"/>
            <a:ext cx="11372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  <a:t>ВАРІАНТИ І ЕЛЕМЕНТИ</a:t>
            </a:r>
            <a:b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</a:br>
            <a: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  <a:t>ЛОГОТИПУ</a:t>
            </a:r>
          </a:p>
        </p:txBody>
      </p:sp>
    </p:spTree>
    <p:extLst>
      <p:ext uri="{BB962C8B-B14F-4D97-AF65-F5344CB8AC3E}">
        <p14:creationId xmlns:p14="http://schemas.microsoft.com/office/powerpoint/2010/main" val="124201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8" y="127068"/>
            <a:ext cx="8180173" cy="4009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50" y="167609"/>
            <a:ext cx="7372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ГОРИЗОНТАЛЬНИЙ ЛОГОТИП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03" y="2581064"/>
            <a:ext cx="3083500" cy="1224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8" y="2581064"/>
            <a:ext cx="3083500" cy="12242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54" y="2571567"/>
            <a:ext cx="3106533" cy="123399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0838" y="4246276"/>
            <a:ext cx="308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КОЛЬОРОВИЙ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92454" y="4246276"/>
            <a:ext cx="308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ВІДТІНКИ СІРОГО</a:t>
            </a:r>
            <a:endParaRPr lang="ru-RU" sz="1600" b="1" dirty="0">
              <a:solidFill>
                <a:srgbClr val="09386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94070" y="4250061"/>
            <a:ext cx="308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ЧОРНО-БІЛИЙ</a:t>
            </a:r>
            <a:endParaRPr lang="ru-RU" sz="1600" b="1" dirty="0">
              <a:solidFill>
                <a:srgbClr val="093864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6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8" y="127068"/>
            <a:ext cx="8180173" cy="4009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50" y="167609"/>
            <a:ext cx="7372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ВЕРТИКАЛЬНИЙ ЛОГОТИП (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додатковий</a:t>
            </a:r>
            <a:r>
              <a:rPr lang="ru-RU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1467808" y="2021251"/>
            <a:ext cx="8561392" cy="2199498"/>
            <a:chOff x="1057196" y="4226672"/>
            <a:chExt cx="8561392" cy="2199498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293" y="4226673"/>
              <a:ext cx="2069199" cy="2199497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813" y="4226672"/>
              <a:ext cx="2069775" cy="2199497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196" y="4226673"/>
              <a:ext cx="2069775" cy="2199497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467808" y="4646326"/>
            <a:ext cx="2069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КОЛЬОРОВИЙ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13905" y="4646326"/>
            <a:ext cx="206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ВІДТІНКИ СІРОГО</a:t>
            </a:r>
            <a:endParaRPr lang="ru-RU" sz="1600" b="1" dirty="0">
              <a:solidFill>
                <a:srgbClr val="09386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59425" y="4650111"/>
            <a:ext cx="2069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93864"/>
                </a:solidFill>
                <a:latin typeface="+mj-lt"/>
                <a:cs typeface="Arial" panose="020B0604020202020204" pitchFamily="34" charset="0"/>
              </a:rPr>
              <a:t>ЧОРНО-БІЛИЙ</a:t>
            </a:r>
            <a:endParaRPr lang="ru-RU" sz="1600" b="1" dirty="0">
              <a:solidFill>
                <a:srgbClr val="093864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5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8" y="127068"/>
            <a:ext cx="8180173" cy="4009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950" y="167609"/>
            <a:ext cx="73728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КОЛЬОРИ ТА ЕЛЕМЕНТИ ЛОГОТИПУ</a:t>
            </a:r>
            <a:endParaRPr lang="ru-RU" sz="16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7" y="1333215"/>
            <a:ext cx="4250724" cy="1370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8" y="1337298"/>
            <a:ext cx="4646141" cy="1821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7" y="3715955"/>
            <a:ext cx="4646141" cy="18228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82" y="4794505"/>
            <a:ext cx="4610822" cy="8205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82" y="3151706"/>
            <a:ext cx="4001086" cy="12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585" y="2594922"/>
            <a:ext cx="931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А Б В Г Ґ Д Е Є Ж З И І Ї Й К Л М Н О П Р С Т У Ф Х Ц Ч Ш Щ Ь Ю 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а б в г ґ д е є ж з и і ї й к л м н о п р с т у ф х ц ч ш щ ь ю 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1 2 3 4 5 6 7 8 9 0 ! ; % : ? «» 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3842" y="1359240"/>
            <a:ext cx="2220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Neris Black" panose="00000A00000000000000" pitchFamily="50" charset="-52"/>
              </a:rPr>
              <a:t>NERIS</a:t>
            </a:r>
            <a:endParaRPr lang="ru-RU" sz="5400" dirty="0">
              <a:solidFill>
                <a:schemeClr val="bg1"/>
              </a:solidFill>
              <a:latin typeface="Neris Black" panose="00000A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307" y="4880600"/>
            <a:ext cx="47625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Neris Black" panose="00000A00000000000000" pitchFamily="50" charset="-52"/>
              </a:rPr>
              <a:t>NERIS Black / </a:t>
            </a:r>
            <a:r>
              <a:rPr lang="en-US" sz="3200" i="1" dirty="0">
                <a:solidFill>
                  <a:schemeClr val="bg1"/>
                </a:solidFill>
                <a:latin typeface="Neris Black" panose="00000A00000000000000" pitchFamily="50" charset="-52"/>
              </a:rPr>
              <a:t>Italic</a:t>
            </a:r>
          </a:p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NERIS Light /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Bold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/ 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Italic</a:t>
            </a:r>
          </a:p>
          <a:p>
            <a:r>
              <a:rPr lang="en-US" sz="3200" dirty="0">
                <a:solidFill>
                  <a:schemeClr val="bg1"/>
                </a:solidFill>
                <a:latin typeface="Neris Thin" panose="00000300000000000000" pitchFamily="50" charset="-52"/>
              </a:rPr>
              <a:t>NERIS Thin / </a:t>
            </a:r>
            <a:r>
              <a:rPr lang="en-US" sz="3200" i="1" dirty="0">
                <a:solidFill>
                  <a:schemeClr val="bg1"/>
                </a:solidFill>
                <a:latin typeface="Neris Thin" panose="00000300000000000000" pitchFamily="50" charset="-52"/>
              </a:rPr>
              <a:t>Italic </a:t>
            </a:r>
            <a:endParaRPr lang="ru-RU" sz="3200" i="1" dirty="0">
              <a:solidFill>
                <a:schemeClr val="bg1"/>
              </a:solidFill>
              <a:latin typeface="Neris Thin" panose="00000300000000000000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75158" y="4982885"/>
            <a:ext cx="3610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Даний набір шрифтів розповсюджується вільно для комерційного і некомерційного використання. </a:t>
            </a:r>
          </a:p>
          <a:p>
            <a:pPr algn="r"/>
            <a:r>
              <a:rPr lang="uk-UA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Сторінка автора шрифту з посиланнями на завантаження файлів шрифту: </a:t>
            </a:r>
            <a:r>
              <a:rPr lang="ru-RU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3"/>
              </a:rPr>
              <a:t>http://cargocollective.com/eimantas/Neris-1</a:t>
            </a:r>
            <a:endParaRPr lang="ru-RU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9109" y="957646"/>
            <a:ext cx="931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Офіційне сімейство шрифтів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87394" y="2304523"/>
            <a:ext cx="9046290" cy="181232"/>
            <a:chOff x="1087394" y="3564913"/>
            <a:chExt cx="9046290" cy="18123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1087394" y="3655529"/>
              <a:ext cx="4308390" cy="27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Скругленный прямоугольник 10"/>
            <p:cNvSpPr/>
            <p:nvPr/>
          </p:nvSpPr>
          <p:spPr>
            <a:xfrm>
              <a:off x="5519923" y="3564913"/>
              <a:ext cx="181232" cy="1812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825294" y="3667096"/>
              <a:ext cx="4308390" cy="27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143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53587"/>
            <a:ext cx="11372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  <a:t>ОПИС ЛОГОТИПУ</a:t>
            </a:r>
            <a:b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</a:br>
            <a:r>
              <a:rPr lang="uk-UA" sz="6300" b="1" dirty="0">
                <a:solidFill>
                  <a:schemeClr val="bg1"/>
                </a:solidFill>
                <a:latin typeface="Neris Black" panose="00000A00000000000000" pitchFamily="50" charset="-52"/>
              </a:rPr>
              <a:t>ТА СЛОГАН</a:t>
            </a:r>
          </a:p>
        </p:txBody>
      </p:sp>
    </p:spTree>
    <p:extLst>
      <p:ext uri="{BB962C8B-B14F-4D97-AF65-F5344CB8AC3E}">
        <p14:creationId xmlns:p14="http://schemas.microsoft.com/office/powerpoint/2010/main" val="14675344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864"/>
      </a:accent1>
      <a:accent2>
        <a:srgbClr val="C00000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C55A11"/>
      </a:hlink>
      <a:folHlink>
        <a:srgbClr val="70AD47"/>
      </a:folHlink>
    </a:clrScheme>
    <a:fontScheme name="Другая 1">
      <a:majorFont>
        <a:latin typeface="Neris Light"/>
        <a:ea typeface=""/>
        <a:cs typeface=""/>
      </a:majorFont>
      <a:minorFont>
        <a:latin typeface="Neri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277</Words>
  <Application>Microsoft Office PowerPoint</Application>
  <PresentationFormat>Широкоэкранный</PresentationFormat>
  <Paragraphs>50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Neris Black</vt:lpstr>
      <vt:lpstr>Neris Light</vt:lpstr>
      <vt:lpstr>Neris Thin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Казимиренко Олексій Володимирович</cp:lastModifiedBy>
  <cp:revision>67</cp:revision>
  <dcterms:created xsi:type="dcterms:W3CDTF">2018-01-27T19:30:45Z</dcterms:created>
  <dcterms:modified xsi:type="dcterms:W3CDTF">2018-09-25T11:16:45Z</dcterms:modified>
</cp:coreProperties>
</file>